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  <p:sldMasterId id="2147488739" r:id="rId2"/>
  </p:sldMasterIdLst>
  <p:notesMasterIdLst>
    <p:notesMasterId r:id="rId59"/>
  </p:notesMasterIdLst>
  <p:handoutMasterIdLst>
    <p:handoutMasterId r:id="rId60"/>
  </p:handoutMasterIdLst>
  <p:sldIdLst>
    <p:sldId id="1208" r:id="rId3"/>
    <p:sldId id="1209" r:id="rId4"/>
    <p:sldId id="1777" r:id="rId5"/>
    <p:sldId id="1778" r:id="rId6"/>
    <p:sldId id="1230" r:id="rId7"/>
    <p:sldId id="1780" r:id="rId8"/>
    <p:sldId id="1781" r:id="rId9"/>
    <p:sldId id="1782" r:id="rId10"/>
    <p:sldId id="1783" r:id="rId11"/>
    <p:sldId id="1784" r:id="rId12"/>
    <p:sldId id="1785" r:id="rId13"/>
    <p:sldId id="1786" r:id="rId14"/>
    <p:sldId id="1788" r:id="rId15"/>
    <p:sldId id="1789" r:id="rId16"/>
    <p:sldId id="1790" r:id="rId17"/>
    <p:sldId id="1791" r:id="rId18"/>
    <p:sldId id="1792" r:id="rId19"/>
    <p:sldId id="1796" r:id="rId20"/>
    <p:sldId id="1793" r:id="rId21"/>
    <p:sldId id="1795" r:id="rId22"/>
    <p:sldId id="1797" r:id="rId23"/>
    <p:sldId id="1798" r:id="rId24"/>
    <p:sldId id="1799" r:id="rId25"/>
    <p:sldId id="1802" r:id="rId26"/>
    <p:sldId id="1803" r:id="rId27"/>
    <p:sldId id="1804" r:id="rId28"/>
    <p:sldId id="1805" r:id="rId29"/>
    <p:sldId id="1806" r:id="rId30"/>
    <p:sldId id="1807" r:id="rId31"/>
    <p:sldId id="1517" r:id="rId32"/>
    <p:sldId id="1731" r:id="rId33"/>
    <p:sldId id="1732" r:id="rId34"/>
    <p:sldId id="1756" r:id="rId35"/>
    <p:sldId id="1688" r:id="rId36"/>
    <p:sldId id="1758" r:id="rId37"/>
    <p:sldId id="1759" r:id="rId38"/>
    <p:sldId id="1763" r:id="rId39"/>
    <p:sldId id="1761" r:id="rId40"/>
    <p:sldId id="1764" r:id="rId41"/>
    <p:sldId id="1808" r:id="rId42"/>
    <p:sldId id="1765" r:id="rId43"/>
    <p:sldId id="1766" r:id="rId44"/>
    <p:sldId id="1809" r:id="rId45"/>
    <p:sldId id="1810" r:id="rId46"/>
    <p:sldId id="1811" r:id="rId47"/>
    <p:sldId id="1767" r:id="rId48"/>
    <p:sldId id="1768" r:id="rId49"/>
    <p:sldId id="1770" r:id="rId50"/>
    <p:sldId id="1771" r:id="rId51"/>
    <p:sldId id="1772" r:id="rId52"/>
    <p:sldId id="1773" r:id="rId53"/>
    <p:sldId id="1774" r:id="rId54"/>
    <p:sldId id="1775" r:id="rId55"/>
    <p:sldId id="1776" r:id="rId56"/>
    <p:sldId id="1812" r:id="rId57"/>
    <p:sldId id="1329" r:id="rId58"/>
  </p:sldIdLst>
  <p:sldSz cx="9144000" cy="5143500" type="screen16x9"/>
  <p:notesSz cx="7104063" cy="10234613"/>
  <p:embeddedFontLst>
    <p:embeddedFont>
      <p:font typeface="Abadi" panose="020B0604020104020204" pitchFamily="34" charset="0"/>
      <p:regular r:id="rId61"/>
    </p:embeddedFont>
    <p:embeddedFont>
      <p:font typeface="HY견고딕" panose="02030600000101010101" pitchFamily="18" charset="-127"/>
      <p:regular r:id="rId62"/>
    </p:embeddedFont>
    <p:embeddedFont>
      <p:font typeface="HY헤드라인M" panose="02030600000101010101" pitchFamily="18" charset="-127"/>
      <p:regular r:id="rId63"/>
    </p:embeddedFont>
    <p:embeddedFont>
      <p:font typeface="나눔바른고딕" panose="020B0603020101020101" pitchFamily="50" charset="-127"/>
      <p:regular r:id="rId64"/>
      <p:bold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389626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779252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168878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558503" algn="l" rtl="0" fontAlgn="base" latinLnBrk="1">
      <a:spcBef>
        <a:spcPct val="0"/>
      </a:spcBef>
      <a:spcAft>
        <a:spcPct val="0"/>
      </a:spcAft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1948129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337755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2727381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117007" algn="l" defTabSz="779252" rtl="0" eaLnBrk="1" latinLnBrk="1" hangingPunct="1">
      <a:defRPr kumimoji="1" sz="12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8">
          <p15:clr>
            <a:srgbClr val="A4A3A4"/>
          </p15:clr>
        </p15:guide>
        <p15:guide id="2" orient="horz" pos="89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orient="horz" pos="736">
          <p15:clr>
            <a:srgbClr val="A4A3A4"/>
          </p15:clr>
        </p15:guide>
        <p15:guide id="5" orient="horz" pos="2981">
          <p15:clr>
            <a:srgbClr val="A4A3A4"/>
          </p15:clr>
        </p15:guide>
        <p15:guide id="6" orient="horz" pos="1620">
          <p15:clr>
            <a:srgbClr val="A4A3A4"/>
          </p15:clr>
        </p15:guide>
        <p15:guide id="7" pos="2880">
          <p15:clr>
            <a:srgbClr val="A4A3A4"/>
          </p15:clr>
        </p15:guide>
        <p15:guide id="8" pos="242">
          <p15:clr>
            <a:srgbClr val="A4A3A4"/>
          </p15:clr>
        </p15:guide>
        <p15:guide id="9" pos="5518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4" userDrawn="1">
          <p15:clr>
            <a:srgbClr val="A4A3A4"/>
          </p15:clr>
        </p15:guide>
        <p15:guide id="3" orient="horz" pos="3224" userDrawn="1">
          <p15:clr>
            <a:srgbClr val="A4A3A4"/>
          </p15:clr>
        </p15:guide>
        <p15:guide id="4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00"/>
    <a:srgbClr val="F95135"/>
    <a:srgbClr val="0B6C97"/>
    <a:srgbClr val="FFFF99"/>
    <a:srgbClr val="9FA1A0"/>
    <a:srgbClr val="00347F"/>
    <a:srgbClr val="CCCCFF"/>
    <a:srgbClr val="FFFFFF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4" autoAdjust="0"/>
    <p:restoredTop sz="96488" autoAdjust="0"/>
  </p:normalViewPr>
  <p:slideViewPr>
    <p:cSldViewPr showGuides="1">
      <p:cViewPr>
        <p:scale>
          <a:sx n="100" d="100"/>
          <a:sy n="100" d="100"/>
        </p:scale>
        <p:origin x="979" y="298"/>
      </p:cViewPr>
      <p:guideLst>
        <p:guide orient="horz" pos="1178"/>
        <p:guide orient="horz" pos="89"/>
        <p:guide orient="horz" pos="338"/>
        <p:guide orient="horz" pos="736"/>
        <p:guide orient="horz" pos="2981"/>
        <p:guide orient="horz" pos="1620"/>
        <p:guide pos="2880"/>
        <p:guide pos="242"/>
        <p:guide pos="551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1056"/>
    </p:cViewPr>
  </p:sorterViewPr>
  <p:notesViewPr>
    <p:cSldViewPr showGuides="1">
      <p:cViewPr varScale="1">
        <p:scale>
          <a:sx n="78" d="100"/>
          <a:sy n="78" d="100"/>
        </p:scale>
        <p:origin x="-3366" y="-90"/>
      </p:cViewPr>
      <p:guideLst>
        <p:guide orient="horz" pos="3220"/>
        <p:guide pos="2234"/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77543" cy="51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9" tIns="47394" rIns="94789" bIns="47394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6522" y="0"/>
            <a:ext cx="3077542" cy="51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9" tIns="47394" rIns="94789" bIns="47394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2308"/>
            <a:ext cx="3077543" cy="51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9" tIns="47394" rIns="94789" bIns="47394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6522" y="9722308"/>
            <a:ext cx="3077542" cy="51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9" tIns="47394" rIns="94789" bIns="47394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6A0A4519-0FD1-4133-A005-87BF60362A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252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77543" cy="51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9" tIns="47394" rIns="94789" bIns="47394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863" y="0"/>
            <a:ext cx="3077543" cy="51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9" tIns="47394" rIns="94789" bIns="47394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24663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076" y="4862793"/>
            <a:ext cx="5683914" cy="460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9" tIns="47394" rIns="94789" bIns="473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</a:t>
            </a:r>
            <a:r>
              <a:rPr lang="en-US" altLang="ko-KR" noProof="0"/>
              <a:t> </a:t>
            </a:r>
            <a:r>
              <a:rPr lang="ko-KR" altLang="en-US" noProof="0"/>
              <a:t>텍스트</a:t>
            </a:r>
            <a:r>
              <a:rPr lang="en-US" altLang="ko-KR" noProof="0"/>
              <a:t> </a:t>
            </a:r>
            <a:r>
              <a:rPr lang="ko-KR" altLang="en-US" noProof="0"/>
              <a:t>스타일을</a:t>
            </a:r>
            <a:r>
              <a:rPr lang="en-US" altLang="ko-KR" noProof="0"/>
              <a:t> </a:t>
            </a:r>
            <a:r>
              <a:rPr lang="ko-KR" altLang="en-US" noProof="0"/>
              <a:t>편집합니다</a:t>
            </a:r>
            <a:endParaRPr lang="en-US" altLang="ko-KR" noProof="0"/>
          </a:p>
          <a:p>
            <a:pPr lvl="1"/>
            <a:r>
              <a:rPr lang="ko-KR" altLang="en-US" noProof="0"/>
              <a:t>둘째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2"/>
            <a:r>
              <a:rPr lang="ko-KR" altLang="en-US" noProof="0"/>
              <a:t>셋째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3"/>
            <a:r>
              <a:rPr lang="ko-KR" altLang="en-US" noProof="0"/>
              <a:t>넷째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  <a:p>
            <a:pPr lvl="4"/>
            <a:r>
              <a:rPr lang="ko-KR" altLang="en-US" noProof="0"/>
              <a:t>다섯째</a:t>
            </a:r>
            <a:r>
              <a:rPr lang="en-US" altLang="ko-KR" noProof="0"/>
              <a:t> </a:t>
            </a:r>
            <a:r>
              <a:rPr lang="ko-KR" altLang="en-US" noProof="0"/>
              <a:t>수준</a:t>
            </a:r>
            <a:endParaRPr lang="en-US" altLang="ko-KR" noProof="0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674"/>
            <a:ext cx="3077543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9" tIns="47394" rIns="94789" bIns="47394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863" y="9720674"/>
            <a:ext cx="3077543" cy="51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9" tIns="47394" rIns="94789" bIns="47394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fld id="{2ACB5612-EA7D-459E-9558-DAC4A60727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0605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1pPr>
    <a:lvl2pPr marL="3896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2pPr>
    <a:lvl3pPr marL="77925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3pPr>
    <a:lvl4pPr marL="1168878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4pPr>
    <a:lvl5pPr marL="155850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돋움" pitchFamily="50" charset="-127"/>
        <a:ea typeface="돋움" pitchFamily="50" charset="-127"/>
        <a:cs typeface="돋움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21487" cy="3836988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0076" y="4861156"/>
            <a:ext cx="5683914" cy="4607458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31922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0879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902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5142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5257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1973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4170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4412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9341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07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8256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21487" cy="3836988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0076" y="4861156"/>
            <a:ext cx="5683914" cy="4607458"/>
          </a:xfrm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3432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7065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6070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2853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1908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0085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5375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0576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9168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9755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928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6125"/>
            <a:ext cx="6621462" cy="3725863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6828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66951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9161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63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7542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89998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5530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8833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1489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9319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9295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64046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8980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13608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3539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5884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77186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22026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8230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74147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4094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798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62649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29324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89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3180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3219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9421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4663" cy="3838575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241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976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54082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77925" tIns="38963" rIns="77925" bIns="38963"/>
          <a:lstStyle>
            <a:lvl1pPr marL="0" indent="0" algn="ctr">
              <a:buNone/>
              <a:defRPr>
                <a:latin typeface="돋움"/>
                <a:ea typeface="돋움"/>
                <a:cs typeface="돋움"/>
              </a:defRPr>
            </a:lvl1pPr>
            <a:lvl2pPr marL="389626" indent="0" algn="ctr">
              <a:buNone/>
              <a:defRPr/>
            </a:lvl2pPr>
            <a:lvl3pPr marL="779252" indent="0" algn="ctr">
              <a:buNone/>
              <a:defRPr/>
            </a:lvl3pPr>
            <a:lvl4pPr marL="1168878" indent="0" algn="ctr">
              <a:buNone/>
              <a:defRPr/>
            </a:lvl4pPr>
            <a:lvl5pPr marL="1558503" indent="0" algn="ctr">
              <a:buNone/>
              <a:defRPr/>
            </a:lvl5pPr>
            <a:lvl6pPr marL="1948129" indent="0" algn="ctr">
              <a:buNone/>
              <a:defRPr/>
            </a:lvl6pPr>
            <a:lvl7pPr marL="2337755" indent="0" algn="ctr">
              <a:buNone/>
              <a:defRPr/>
            </a:lvl7pPr>
            <a:lvl8pPr marL="2727381" indent="0" algn="ctr">
              <a:buNone/>
              <a:defRPr/>
            </a:lvl8pPr>
            <a:lvl9pPr marL="3117007" indent="0" algn="ctr">
              <a:buNone/>
              <a:defRPr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875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8732" r:id="rId1"/>
    <p:sldLayoutId id="2147488738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B9B02E9C-9F44-418E-B110-3614D28D03A8}"/>
              </a:ext>
            </a:extLst>
          </p:cNvPr>
          <p:cNvSpPr txBox="1"/>
          <p:nvPr userDrawn="1"/>
        </p:nvSpPr>
        <p:spPr>
          <a:xfrm>
            <a:off x="5724128" y="4659982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389626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79252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8878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558503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1948129" algn="l" defTabSz="779252" rtl="0" eaLnBrk="1" latinLnBrk="1" hangingPunct="1"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337755" algn="l" defTabSz="779252" rtl="0" eaLnBrk="1" latinLnBrk="1" hangingPunct="1"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2727381" algn="l" defTabSz="779252" rtl="0" eaLnBrk="1" latinLnBrk="1" hangingPunct="1"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117007" algn="l" defTabSz="779252" rtl="0" eaLnBrk="1" latinLnBrk="1" hangingPunct="1">
              <a:defRPr kumimoji="1" sz="1200" b="1" kern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r"/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차산업혁명</a:t>
            </a:r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단계별로 익히는 빅데이터</a:t>
            </a:r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광문각</a:t>
            </a:r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김효관 교수</a:t>
            </a:r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r"/>
            <a:r>
              <a:rPr lang="en-US" altLang="ko-KR" sz="800" b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www.youtube.com/hkcode</a:t>
            </a:r>
            <a:endParaRPr lang="ko-KR" altLang="en-US" sz="800" b="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95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740" r:id="rId1"/>
    <p:sldLayoutId id="2147488741" r:id="rId2"/>
  </p:sldLayoutIdLst>
  <p:transition/>
  <p:hf hdr="0" ftr="0" dt="0"/>
  <p:txStyles>
    <p:titleStyle>
      <a:lvl1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1pPr>
      <a:lvl2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2pPr>
      <a:lvl3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3pPr>
      <a:lvl4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4pPr>
      <a:lvl5pPr marL="243516" indent="-243516" algn="l" rtl="0" eaLnBrk="0" fontAlgn="base" latinLnBrk="1" hangingPunct="0">
        <a:spcBef>
          <a:spcPct val="0"/>
        </a:spcBef>
        <a:spcAft>
          <a:spcPct val="0"/>
        </a:spcAft>
        <a:defRPr kumimoji="1" sz="1700">
          <a:solidFill>
            <a:srgbClr val="000000"/>
          </a:solidFill>
          <a:latin typeface="HY헤드라인M" pitchFamily="18" charset="-127"/>
          <a:ea typeface="HY헤드라인M" pitchFamily="18" charset="-127"/>
          <a:cs typeface="HY헤드라인M" pitchFamily="18" charset="-127"/>
        </a:defRPr>
      </a:lvl5pPr>
      <a:lvl6pPr marL="633142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6pPr>
      <a:lvl7pPr marL="1022768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7pPr>
      <a:lvl8pPr marL="1412394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8pPr>
      <a:lvl9pPr marL="1802020" indent="-243516" algn="l" rtl="0" fontAlgn="base" latinLnBrk="1">
        <a:spcBef>
          <a:spcPct val="0"/>
        </a:spcBef>
        <a:spcAft>
          <a:spcPct val="0"/>
        </a:spcAft>
        <a:defRPr kumimoji="1">
          <a:solidFill>
            <a:srgbClr val="000000"/>
          </a:solidFill>
          <a:latin typeface="HY견고딕" pitchFamily="18" charset="-127"/>
          <a:ea typeface="HY견고딕" pitchFamily="18" charset="-127"/>
          <a:cs typeface="HY견고딕" pitchFamily="18" charset="-127"/>
        </a:defRPr>
      </a:lvl9pPr>
    </p:titleStyle>
    <p:bodyStyle>
      <a:lvl1pPr marL="259751" indent="-259751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q"/>
        <a:tabLst>
          <a:tab pos="227282" algn="l"/>
          <a:tab pos="340923" algn="l"/>
        </a:tabLst>
        <a:defRPr kumimoji="1" sz="1400">
          <a:solidFill>
            <a:srgbClr val="000000"/>
          </a:solidFill>
          <a:latin typeface="돋움" pitchFamily="50" charset="-127"/>
          <a:ea typeface="돋움" pitchFamily="50" charset="-127"/>
          <a:cs typeface="돋움"/>
        </a:defRPr>
      </a:lvl1pPr>
      <a:lvl2pPr marL="430212" indent="-227282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27282" algn="l"/>
          <a:tab pos="340923" algn="l"/>
        </a:tabLst>
        <a:defRPr kumimoji="1" sz="14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2pPr>
      <a:lvl3pPr marL="625025" indent="-211047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27282" algn="l"/>
          <a:tab pos="340923" algn="l"/>
        </a:tabLst>
        <a:defRPr kumimoji="1" sz="1200" b="1">
          <a:solidFill>
            <a:srgbClr val="000000"/>
          </a:solidFill>
          <a:latin typeface="Arial" pitchFamily="-108" charset="0"/>
          <a:ea typeface="돋움" pitchFamily="50" charset="-127"/>
          <a:cs typeface="돋움" pitchFamily="50" charset="-127"/>
        </a:defRPr>
      </a:lvl3pPr>
      <a:lvl4pPr marL="771134" indent="-129875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itchFamily="2" charset="2"/>
        <a:buChar char="–"/>
        <a:tabLst>
          <a:tab pos="227282" algn="l"/>
          <a:tab pos="340923" algn="l"/>
        </a:tabLst>
        <a:defRPr kumimoji="1" sz="1200">
          <a:solidFill>
            <a:srgbClr val="000000"/>
          </a:solidFill>
          <a:latin typeface="굴림" pitchFamily="50" charset="-127"/>
          <a:ea typeface="굴림" pitchFamily="50" charset="-127"/>
          <a:cs typeface="굴림" pitchFamily="-108" charset="-127"/>
        </a:defRPr>
      </a:lvl4pPr>
      <a:lvl5pPr marL="2376989" indent="-389626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  <a:cs typeface="굴림" pitchFamily="-108" charset="-127"/>
        </a:defRPr>
      </a:lvl5pPr>
      <a:lvl6pPr marL="2766614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6pPr>
      <a:lvl7pPr marL="3156240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7pPr>
      <a:lvl8pPr marL="3545866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8pPr>
      <a:lvl9pPr marL="3935492" indent="-389626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-108" charset="2"/>
        <a:buChar char="è"/>
        <a:tabLst>
          <a:tab pos="227282" algn="l"/>
          <a:tab pos="340923" algn="l"/>
        </a:tabLst>
        <a:defRPr kumimoji="1" sz="2000">
          <a:solidFill>
            <a:schemeClr val="tx1"/>
          </a:solidFill>
          <a:latin typeface="굴림" pitchFamily="-108" charset="-127"/>
          <a:ea typeface="굴림" pitchFamily="-108" charset="-127"/>
          <a:cs typeface="굴림" pitchFamily="-108" charset="-127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40B895-DFD8-48A0-9D15-B66AD454E233}"/>
              </a:ext>
            </a:extLst>
          </p:cNvPr>
          <p:cNvSpPr txBox="1"/>
          <p:nvPr/>
        </p:nvSpPr>
        <p:spPr>
          <a:xfrm>
            <a:off x="3656159" y="633695"/>
            <a:ext cx="1986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Session</a:t>
            </a:r>
            <a:endParaRPr kumimoji="1" lang="ko-KR" altLang="en-US" sz="40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2831" y="1563638"/>
            <a:ext cx="25843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ko-KR" altLang="en-US" sz="4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자연어 처리</a:t>
            </a:r>
            <a:endParaRPr lang="en-US" altLang="ko-KR" sz="40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defRPr/>
            </a:pPr>
            <a:r>
              <a:rPr lang="ko-KR" altLang="en-US" sz="40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 하기</a:t>
            </a:r>
          </a:p>
        </p:txBody>
      </p:sp>
    </p:spTree>
    <p:extLst>
      <p:ext uri="{BB962C8B-B14F-4D97-AF65-F5344CB8AC3E}">
        <p14:creationId xmlns:p14="http://schemas.microsoft.com/office/powerpoint/2010/main" val="9315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395536" y="2155970"/>
            <a:ext cx="3384376" cy="264802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정제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89825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HTML Tags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1115616" y="1419622"/>
            <a:ext cx="6768752" cy="7606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불필요한 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태그 정보로 데이터 증가</a:t>
            </a:r>
            <a:endParaRPr kumimoji="0" lang="en-US" altLang="ko-KR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kumimoji="0" lang="en-US" altLang="ko-KR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bs4</a:t>
            </a:r>
            <a:r>
              <a:rPr kumimoji="0" lang="en-US" altLang="ko-KR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태그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454674" y="2224910"/>
            <a:ext cx="32372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/>
              <a:t>from </a:t>
            </a:r>
            <a:r>
              <a:rPr lang="en-US" altLang="ko-KR" sz="1000" b="0" dirty="0" err="1"/>
              <a:t>bs4</a:t>
            </a:r>
            <a:r>
              <a:rPr lang="en-US" altLang="ko-KR" sz="1000" b="0" dirty="0"/>
              <a:t> import </a:t>
            </a:r>
            <a:r>
              <a:rPr lang="en-US" altLang="ko-KR" sz="1000" b="0" dirty="0" err="1"/>
              <a:t>BeautifulSoup</a:t>
            </a:r>
            <a:endParaRPr lang="en-US" altLang="ko-KR" sz="1000" b="0" dirty="0"/>
          </a:p>
          <a:p>
            <a:endParaRPr lang="en-US" altLang="ko-KR" sz="1000" b="0" dirty="0"/>
          </a:p>
          <a:p>
            <a:r>
              <a:rPr lang="en-US" altLang="ko-KR" sz="1000" b="0" dirty="0"/>
              <a:t>def </a:t>
            </a:r>
            <a:r>
              <a:rPr lang="en-US" altLang="ko-KR" sz="1000" b="0" dirty="0" err="1"/>
              <a:t>remove_html_tags</a:t>
            </a:r>
            <a:r>
              <a:rPr lang="en-US" altLang="ko-KR" sz="1000" b="0" dirty="0"/>
              <a:t>(text):</a:t>
            </a:r>
          </a:p>
          <a:p>
            <a:r>
              <a:rPr lang="en-US" altLang="ko-KR" sz="1000" b="0" dirty="0"/>
              <a:t>    soup = </a:t>
            </a:r>
            <a:r>
              <a:rPr lang="en-US" altLang="ko-KR" sz="1000" b="0" dirty="0" err="1"/>
              <a:t>BeautifulSoup</a:t>
            </a:r>
            <a:r>
              <a:rPr lang="en-US" altLang="ko-KR" sz="1000" b="0" dirty="0"/>
              <a:t>(text, '</a:t>
            </a:r>
            <a:r>
              <a:rPr lang="en-US" altLang="ko-KR" sz="1000" b="0" dirty="0" err="1"/>
              <a:t>html.parser</a:t>
            </a:r>
            <a:r>
              <a:rPr lang="en-US" altLang="ko-KR" sz="1000" b="0" dirty="0"/>
              <a:t>')</a:t>
            </a:r>
          </a:p>
          <a:p>
            <a:r>
              <a:rPr lang="en-US" altLang="ko-KR" sz="1000" b="0" dirty="0"/>
              <a:t>    </a:t>
            </a:r>
            <a:r>
              <a:rPr lang="en-US" altLang="ko-KR" sz="1000" b="0" dirty="0" err="1"/>
              <a:t>clean_text</a:t>
            </a:r>
            <a:r>
              <a:rPr lang="en-US" altLang="ko-KR" sz="1000" b="0" dirty="0"/>
              <a:t> = </a:t>
            </a:r>
            <a:r>
              <a:rPr lang="en-US" altLang="ko-KR" sz="1000" b="0" dirty="0" err="1"/>
              <a:t>soup.get_text</a:t>
            </a:r>
            <a:r>
              <a:rPr lang="en-US" altLang="ko-KR" sz="1000" b="0" dirty="0"/>
              <a:t>()</a:t>
            </a:r>
          </a:p>
          <a:p>
            <a:r>
              <a:rPr lang="en-US" altLang="ko-KR" sz="1000" b="0" dirty="0"/>
              <a:t>    return </a:t>
            </a:r>
            <a:r>
              <a:rPr lang="en-US" altLang="ko-KR" sz="1000" b="0" dirty="0" err="1"/>
              <a:t>clean_text</a:t>
            </a:r>
            <a:endParaRPr lang="en-US" altLang="ko-KR" sz="1000" b="0" dirty="0"/>
          </a:p>
          <a:p>
            <a:endParaRPr lang="en-US" altLang="ko-KR" sz="1000" b="0" dirty="0"/>
          </a:p>
          <a:p>
            <a:r>
              <a:rPr lang="en-US" altLang="ko-KR" sz="1000" b="0" dirty="0" err="1"/>
              <a:t>html_text</a:t>
            </a:r>
            <a:r>
              <a:rPr lang="en-US" altLang="ko-KR" sz="1000" b="0" dirty="0"/>
              <a:t> = "&lt;p&gt;This is &lt;b&gt;HTML&lt;/b&gt; text.&lt;/p&gt;"</a:t>
            </a:r>
          </a:p>
          <a:p>
            <a:r>
              <a:rPr lang="en-US" altLang="ko-KR" sz="1000" b="0" dirty="0" err="1"/>
              <a:t>cleaned_text</a:t>
            </a:r>
            <a:r>
              <a:rPr lang="en-US" altLang="ko-KR" sz="1000" b="0" dirty="0"/>
              <a:t> = </a:t>
            </a:r>
            <a:r>
              <a:rPr lang="en-US" altLang="ko-KR" sz="1000" b="0" dirty="0" err="1"/>
              <a:t>remove_html_tags</a:t>
            </a:r>
            <a:r>
              <a:rPr lang="en-US" altLang="ko-KR" sz="1000" b="0" dirty="0"/>
              <a:t>(</a:t>
            </a:r>
            <a:r>
              <a:rPr lang="en-US" altLang="ko-KR" sz="1000" b="0" dirty="0" err="1"/>
              <a:t>html_text</a:t>
            </a:r>
            <a:r>
              <a:rPr lang="en-US" altLang="ko-KR" sz="1000" b="0" dirty="0"/>
              <a:t>)</a:t>
            </a:r>
          </a:p>
          <a:p>
            <a:r>
              <a:rPr lang="en-US" altLang="ko-KR" sz="1000" b="0" dirty="0"/>
              <a:t>print(</a:t>
            </a:r>
            <a:r>
              <a:rPr lang="en-US" altLang="ko-KR" sz="1000" b="0" dirty="0" err="1"/>
              <a:t>cleaned_text</a:t>
            </a:r>
            <a:r>
              <a:rPr lang="en-US" altLang="ko-KR" sz="1000" b="0" dirty="0"/>
              <a:t>)</a:t>
            </a:r>
          </a:p>
          <a:p>
            <a:endParaRPr lang="en-US" altLang="ko-KR" sz="1000" b="0" dirty="0"/>
          </a:p>
          <a:p>
            <a:endParaRPr lang="en-US" altLang="ko-KR" sz="1000" b="0" dirty="0"/>
          </a:p>
          <a:p>
            <a:r>
              <a:rPr lang="en-US" altLang="ko-KR" sz="1000" b="0" dirty="0"/>
              <a:t>## Output: This is HTML text.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FB8743F-F6B5-4B90-15BD-5724CB9B7F11}"/>
              </a:ext>
            </a:extLst>
          </p:cNvPr>
          <p:cNvSpPr/>
          <p:nvPr/>
        </p:nvSpPr>
        <p:spPr bwMode="auto">
          <a:xfrm>
            <a:off x="3923928" y="3381511"/>
            <a:ext cx="864096" cy="576064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EBF97A-7EAE-042B-FB94-522A95766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383717"/>
            <a:ext cx="2582986" cy="22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395536" y="2155970"/>
            <a:ext cx="3384376" cy="264802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정제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226915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URL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1115616" y="1419622"/>
            <a:ext cx="6768752" cy="7606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자주 변화하고 제거 대상임</a:t>
            </a:r>
            <a:endParaRPr kumimoji="0" lang="en-US" altLang="ko-KR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정규표현식 활용 제거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454674" y="2224910"/>
            <a:ext cx="3237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/>
              <a:t>import re 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def </a:t>
            </a:r>
            <a:r>
              <a:rPr lang="en-US" altLang="ko-KR" sz="1000" b="0" dirty="0" err="1"/>
              <a:t>remove_url</a:t>
            </a:r>
            <a:r>
              <a:rPr lang="en-US" altLang="ko-KR" sz="1000" b="0" dirty="0"/>
              <a:t>(text):</a:t>
            </a:r>
          </a:p>
          <a:p>
            <a:r>
              <a:rPr lang="en-US" altLang="ko-KR" sz="1000" b="0" dirty="0"/>
              <a:t>    return </a:t>
            </a:r>
            <a:r>
              <a:rPr lang="en-US" altLang="ko-KR" sz="1000" b="0" dirty="0" err="1"/>
              <a:t>re.sub</a:t>
            </a:r>
            <a:r>
              <a:rPr lang="en-US" altLang="ko-KR" sz="1000" b="0" dirty="0"/>
              <a:t>(r"(</a:t>
            </a:r>
            <a:r>
              <a:rPr lang="en-US" altLang="ko-KR" sz="1000" b="0" dirty="0" err="1"/>
              <a:t>https|http</a:t>
            </a:r>
            <a:r>
              <a:rPr lang="en-US" altLang="ko-KR" sz="1000" b="0" dirty="0"/>
              <a:t>)?:\S*", "", text)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print(</a:t>
            </a:r>
            <a:r>
              <a:rPr lang="en-US" altLang="ko-KR" sz="1000" b="0" dirty="0" err="1"/>
              <a:t>remove_url</a:t>
            </a:r>
            <a:r>
              <a:rPr lang="en-US" altLang="ko-KR" sz="1000" b="0" dirty="0"/>
              <a:t>('using https://</a:t>
            </a:r>
            <a:r>
              <a:rPr lang="en-US" altLang="ko-KR" sz="1000" b="0" dirty="0" err="1"/>
              <a:t>www.google.com</a:t>
            </a:r>
            <a:r>
              <a:rPr lang="en-US" altLang="ko-KR" sz="1000" b="0" dirty="0"/>
              <a:t>/ as an example'))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## Output: using  as an example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FB8743F-F6B5-4B90-15BD-5724CB9B7F11}"/>
              </a:ext>
            </a:extLst>
          </p:cNvPr>
          <p:cNvSpPr/>
          <p:nvPr/>
        </p:nvSpPr>
        <p:spPr bwMode="auto">
          <a:xfrm>
            <a:off x="3923928" y="3381511"/>
            <a:ext cx="864096" cy="576064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C4C35B-456F-9F5C-32F8-A9458FD5B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445" y="2571750"/>
            <a:ext cx="3675881" cy="17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4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395536" y="2155970"/>
            <a:ext cx="3384376" cy="264802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정제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215694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약어 처리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1115616" y="1419622"/>
            <a:ext cx="6768752" cy="7606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약어는 학습 등 처리 대상에서 제거 필요</a:t>
            </a:r>
            <a:endParaRPr kumimoji="0" lang="en-US" altLang="ko-KR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정규표현식 활용 제거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454674" y="2224910"/>
            <a:ext cx="3237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/>
              <a:t>import re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text = "The U.S.A. and NASA are well-known abbreviations. i.e. ,\</a:t>
            </a:r>
          </a:p>
          <a:p>
            <a:r>
              <a:rPr lang="en-US" altLang="ko-KR" sz="1000" b="0" dirty="0"/>
              <a:t>        lots of abb. can be used in a sentence U.S.A."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def </a:t>
            </a:r>
            <a:r>
              <a:rPr lang="en-US" altLang="ko-KR" sz="1000" b="0" dirty="0" err="1"/>
              <a:t>find_abbr</a:t>
            </a:r>
            <a:r>
              <a:rPr lang="en-US" altLang="ko-KR" sz="1000" b="0" dirty="0"/>
              <a:t>(text):</a:t>
            </a:r>
          </a:p>
          <a:p>
            <a:r>
              <a:rPr lang="en-US" altLang="ko-KR" sz="1000" b="0" dirty="0"/>
              <a:t>    </a:t>
            </a:r>
            <a:r>
              <a:rPr lang="en-US" altLang="ko-KR" sz="1000" b="0" dirty="0" err="1"/>
              <a:t>abbr</a:t>
            </a:r>
            <a:r>
              <a:rPr lang="en-US" altLang="ko-KR" sz="1000" b="0" dirty="0"/>
              <a:t> = list()</a:t>
            </a:r>
          </a:p>
          <a:p>
            <a:r>
              <a:rPr lang="en-US" altLang="ko-KR" sz="1000" b="0" dirty="0"/>
              <a:t>    for </a:t>
            </a:r>
            <a:r>
              <a:rPr lang="en-US" altLang="ko-KR" sz="1000" b="0" dirty="0" err="1"/>
              <a:t>i</a:t>
            </a:r>
            <a:r>
              <a:rPr lang="en-US" altLang="ko-KR" sz="1000" b="0" dirty="0"/>
              <a:t> in </a:t>
            </a:r>
            <a:r>
              <a:rPr lang="en-US" altLang="ko-KR" sz="1000" b="0" dirty="0" err="1"/>
              <a:t>re.finditer</a:t>
            </a:r>
            <a:r>
              <a:rPr lang="en-US" altLang="ko-KR" sz="1000" b="0" dirty="0"/>
              <a:t>(r"([A-Za-z]+| )([A-Za-z]\.){2,}|\b[A-Z\.]+\b",</a:t>
            </a:r>
          </a:p>
          <a:p>
            <a:r>
              <a:rPr lang="en-US" altLang="ko-KR" sz="1000" b="0" dirty="0"/>
              <a:t>                         text):</a:t>
            </a:r>
          </a:p>
          <a:p>
            <a:r>
              <a:rPr lang="en-US" altLang="ko-KR" sz="1000" b="0" dirty="0"/>
              <a:t>        </a:t>
            </a:r>
            <a:r>
              <a:rPr lang="en-US" altLang="ko-KR" sz="1000" b="0" dirty="0" err="1"/>
              <a:t>abbr.append</a:t>
            </a:r>
            <a:r>
              <a:rPr lang="en-US" altLang="ko-KR" sz="1000" b="0" dirty="0"/>
              <a:t>(</a:t>
            </a:r>
            <a:r>
              <a:rPr lang="en-US" altLang="ko-KR" sz="1000" b="0" dirty="0" err="1"/>
              <a:t>i.group</a:t>
            </a:r>
            <a:r>
              <a:rPr lang="en-US" altLang="ko-KR" sz="1000" b="0" dirty="0"/>
              <a:t>())</a:t>
            </a:r>
          </a:p>
          <a:p>
            <a:r>
              <a:rPr lang="en-US" altLang="ko-KR" sz="1000" b="0" dirty="0"/>
              <a:t>    return set(</a:t>
            </a:r>
            <a:r>
              <a:rPr lang="en-US" altLang="ko-KR" sz="1000" b="0" dirty="0" err="1"/>
              <a:t>abbr</a:t>
            </a:r>
            <a:r>
              <a:rPr lang="en-US" altLang="ko-KR" sz="1000" b="0" dirty="0"/>
              <a:t>) ## To Remove Duplicates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abbreviations = str(</a:t>
            </a:r>
            <a:r>
              <a:rPr lang="en-US" altLang="ko-KR" sz="1000" b="0" dirty="0" err="1"/>
              <a:t>find_abbr</a:t>
            </a:r>
            <a:r>
              <a:rPr lang="en-US" altLang="ko-KR" sz="1000" b="0" dirty="0"/>
              <a:t>(text))</a:t>
            </a:r>
          </a:p>
          <a:p>
            <a:r>
              <a:rPr lang="en-US" altLang="ko-KR" sz="1000" b="0" dirty="0"/>
              <a:t>print(abbreviations)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FB8743F-F6B5-4B90-15BD-5724CB9B7F11}"/>
              </a:ext>
            </a:extLst>
          </p:cNvPr>
          <p:cNvSpPr/>
          <p:nvPr/>
        </p:nvSpPr>
        <p:spPr bwMode="auto">
          <a:xfrm>
            <a:off x="3923928" y="3381511"/>
            <a:ext cx="864096" cy="576064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E06CAD-475D-4DB6-E09C-EDA3D0387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62" y="2715766"/>
            <a:ext cx="4237038" cy="182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7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395536" y="2155970"/>
            <a:ext cx="3384376" cy="264802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정제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2751435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10.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불용어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Stopwords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1115616" y="1419622"/>
            <a:ext cx="6768752" cy="7606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I, am, me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등의 불용어는 정보제공 안함 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크기만 증가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 제거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454674" y="2224910"/>
            <a:ext cx="3237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/>
              <a:t>import </a:t>
            </a:r>
            <a:r>
              <a:rPr lang="en-US" altLang="ko-KR" sz="1000" b="0" dirty="0" err="1"/>
              <a:t>nltk</a:t>
            </a:r>
            <a:endParaRPr lang="en-US" altLang="ko-KR" sz="1000" b="0" dirty="0"/>
          </a:p>
          <a:p>
            <a:r>
              <a:rPr lang="en-US" altLang="ko-KR" sz="1000" b="0" dirty="0"/>
              <a:t>from </a:t>
            </a:r>
            <a:r>
              <a:rPr lang="en-US" altLang="ko-KR" sz="1000" b="0" dirty="0" err="1"/>
              <a:t>nltk.corpus</a:t>
            </a:r>
            <a:r>
              <a:rPr lang="en-US" altLang="ko-KR" sz="1000" b="0" dirty="0"/>
              <a:t> import </a:t>
            </a:r>
            <a:r>
              <a:rPr lang="en-US" altLang="ko-KR" sz="1000" b="0" dirty="0" err="1"/>
              <a:t>stopwords</a:t>
            </a:r>
            <a:endParaRPr lang="en-US" altLang="ko-KR" sz="1000" b="0" dirty="0"/>
          </a:p>
          <a:p>
            <a:r>
              <a:rPr lang="en-US" altLang="ko-KR" sz="1000" b="0" dirty="0"/>
              <a:t>from </a:t>
            </a:r>
            <a:r>
              <a:rPr lang="en-US" altLang="ko-KR" sz="1000" b="0" dirty="0" err="1"/>
              <a:t>nltk.tokenize</a:t>
            </a:r>
            <a:r>
              <a:rPr lang="en-US" altLang="ko-KR" sz="1000" b="0" dirty="0"/>
              <a:t> import </a:t>
            </a:r>
            <a:r>
              <a:rPr lang="en-US" altLang="ko-KR" sz="1000" b="0" dirty="0" err="1"/>
              <a:t>word_tokenize</a:t>
            </a:r>
            <a:endParaRPr lang="en-US" altLang="ko-KR" sz="1000" b="0" dirty="0"/>
          </a:p>
          <a:p>
            <a:r>
              <a:rPr lang="en-US" altLang="ko-KR" sz="1000" b="0" dirty="0" err="1"/>
              <a:t>nltk.download</a:t>
            </a:r>
            <a:r>
              <a:rPr lang="en-US" altLang="ko-KR" sz="1000" b="0" dirty="0"/>
              <a:t>('</a:t>
            </a:r>
            <a:r>
              <a:rPr lang="en-US" altLang="ko-KR" sz="1000" b="0" dirty="0" err="1"/>
              <a:t>punkt</a:t>
            </a:r>
            <a:r>
              <a:rPr lang="en-US" altLang="ko-KR" sz="1000" b="0" dirty="0"/>
              <a:t>')</a:t>
            </a:r>
          </a:p>
          <a:p>
            <a:r>
              <a:rPr lang="en-US" altLang="ko-KR" sz="1000" b="0" dirty="0" err="1"/>
              <a:t>nltk.downloader.download</a:t>
            </a:r>
            <a:r>
              <a:rPr lang="en-US" altLang="ko-KR" sz="1000" b="0" dirty="0"/>
              <a:t>('</a:t>
            </a:r>
            <a:r>
              <a:rPr lang="en-US" altLang="ko-KR" sz="1000" b="0" dirty="0" err="1"/>
              <a:t>stopwords</a:t>
            </a:r>
            <a:r>
              <a:rPr lang="en-US" altLang="ko-KR" sz="1000" b="0" dirty="0"/>
              <a:t>')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example = "Family is not an important thing. It's everything."</a:t>
            </a:r>
          </a:p>
          <a:p>
            <a:r>
              <a:rPr lang="en-US" altLang="ko-KR" sz="1000" b="0" dirty="0" err="1"/>
              <a:t>stop_words</a:t>
            </a:r>
            <a:r>
              <a:rPr lang="en-US" altLang="ko-KR" sz="1000" b="0" dirty="0"/>
              <a:t> = set(</a:t>
            </a:r>
            <a:r>
              <a:rPr lang="en-US" altLang="ko-KR" sz="1000" b="0" dirty="0" err="1"/>
              <a:t>stopwords.words</a:t>
            </a:r>
            <a:r>
              <a:rPr lang="en-US" altLang="ko-KR" sz="1000" b="0" dirty="0"/>
              <a:t>('</a:t>
            </a:r>
            <a:r>
              <a:rPr lang="en-US" altLang="ko-KR" sz="1000" b="0" dirty="0" err="1"/>
              <a:t>english</a:t>
            </a:r>
            <a:r>
              <a:rPr lang="en-US" altLang="ko-KR" sz="1000" b="0" dirty="0"/>
              <a:t>')) </a:t>
            </a:r>
          </a:p>
          <a:p>
            <a:r>
              <a:rPr lang="en-US" altLang="ko-KR" sz="1000" b="0" dirty="0" err="1"/>
              <a:t>word_tokens</a:t>
            </a:r>
            <a:r>
              <a:rPr lang="en-US" altLang="ko-KR" sz="1000" b="0" dirty="0"/>
              <a:t> = </a:t>
            </a:r>
            <a:r>
              <a:rPr lang="en-US" altLang="ko-KR" sz="1000" b="0" dirty="0" err="1"/>
              <a:t>word_tokenize</a:t>
            </a:r>
            <a:r>
              <a:rPr lang="en-US" altLang="ko-KR" sz="1000" b="0" dirty="0"/>
              <a:t>(example)</a:t>
            </a:r>
          </a:p>
          <a:p>
            <a:r>
              <a:rPr lang="en-US" altLang="ko-KR" sz="1000" b="0" dirty="0"/>
              <a:t>result = []</a:t>
            </a:r>
          </a:p>
          <a:p>
            <a:r>
              <a:rPr lang="en-US" altLang="ko-KR" sz="1000" b="0" dirty="0"/>
              <a:t>for word in </a:t>
            </a:r>
            <a:r>
              <a:rPr lang="en-US" altLang="ko-KR" sz="1000" b="0" dirty="0" err="1"/>
              <a:t>word_tokens</a:t>
            </a:r>
            <a:r>
              <a:rPr lang="en-US" altLang="ko-KR" sz="1000" b="0" dirty="0"/>
              <a:t>: </a:t>
            </a:r>
          </a:p>
          <a:p>
            <a:r>
              <a:rPr lang="en-US" altLang="ko-KR" sz="1000" b="0" dirty="0"/>
              <a:t>    if word not in </a:t>
            </a:r>
            <a:r>
              <a:rPr lang="en-US" altLang="ko-KR" sz="1000" b="0" dirty="0" err="1"/>
              <a:t>stop_words</a:t>
            </a:r>
            <a:r>
              <a:rPr lang="en-US" altLang="ko-KR" sz="1000" b="0" dirty="0"/>
              <a:t>: </a:t>
            </a:r>
          </a:p>
          <a:p>
            <a:r>
              <a:rPr lang="en-US" altLang="ko-KR" sz="1000" b="0" dirty="0"/>
              <a:t>        </a:t>
            </a:r>
            <a:r>
              <a:rPr lang="en-US" altLang="ko-KR" sz="1000" b="0" dirty="0" err="1"/>
              <a:t>result.append</a:t>
            </a:r>
            <a:r>
              <a:rPr lang="en-US" altLang="ko-KR" sz="1000" b="0" dirty="0"/>
              <a:t>(word) </a:t>
            </a:r>
          </a:p>
          <a:p>
            <a:r>
              <a:rPr lang="en-US" altLang="ko-KR" sz="1000" b="0" dirty="0"/>
              <a:t>print('</a:t>
            </a:r>
            <a:r>
              <a:rPr lang="ko-KR" altLang="en-US" sz="1000" b="0" dirty="0" err="1"/>
              <a:t>불용어</a:t>
            </a:r>
            <a:r>
              <a:rPr lang="ko-KR" altLang="en-US" sz="1000" b="0" dirty="0"/>
              <a:t> 제거 전 </a:t>
            </a:r>
            <a:r>
              <a:rPr lang="en-US" altLang="ko-KR" sz="1000" b="0" dirty="0"/>
              <a:t>:',</a:t>
            </a:r>
            <a:r>
              <a:rPr lang="en-US" altLang="ko-KR" sz="1000" b="0" dirty="0" err="1"/>
              <a:t>word_tokens</a:t>
            </a:r>
            <a:r>
              <a:rPr lang="en-US" altLang="ko-KR" sz="1000" b="0" dirty="0"/>
              <a:t>) </a:t>
            </a:r>
          </a:p>
          <a:p>
            <a:r>
              <a:rPr lang="en-US" altLang="ko-KR" sz="1000" b="0" dirty="0"/>
              <a:t>print('</a:t>
            </a:r>
            <a:r>
              <a:rPr lang="ko-KR" altLang="en-US" sz="1000" b="0" dirty="0" err="1"/>
              <a:t>불용어</a:t>
            </a:r>
            <a:r>
              <a:rPr lang="ko-KR" altLang="en-US" sz="1000" b="0" dirty="0"/>
              <a:t> 제거 후 </a:t>
            </a:r>
            <a:r>
              <a:rPr lang="en-US" altLang="ko-KR" sz="1000" b="0" dirty="0"/>
              <a:t>:',result)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FB8743F-F6B5-4B90-15BD-5724CB9B7F11}"/>
              </a:ext>
            </a:extLst>
          </p:cNvPr>
          <p:cNvSpPr/>
          <p:nvPr/>
        </p:nvSpPr>
        <p:spPr bwMode="auto">
          <a:xfrm>
            <a:off x="3923928" y="3381511"/>
            <a:ext cx="864096" cy="576064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7" name="텍스트 개체 틀 64">
            <a:extLst>
              <a:ext uri="{FF2B5EF4-FFF2-40B4-BE49-F238E27FC236}">
                <a16:creationId xmlns:a16="http://schemas.microsoft.com/office/drawing/2014/main" id="{23CFBE44-C641-1E62-4B70-DABDC0B49DC0}"/>
              </a:ext>
            </a:extLst>
          </p:cNvPr>
          <p:cNvSpPr txBox="1">
            <a:spLocks/>
          </p:cNvSpPr>
          <p:nvPr/>
        </p:nvSpPr>
        <p:spPr>
          <a:xfrm>
            <a:off x="5540295" y="858319"/>
            <a:ext cx="3240360" cy="2763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en-US" altLang="ko-KR" sz="110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</a:t>
            </a:r>
            <a:r>
              <a:rPr kumimoji="0" lang="en-US" altLang="ko-KR" sz="110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www.ranks.nl</a:t>
            </a:r>
            <a:r>
              <a:rPr kumimoji="0" lang="en-US" altLang="ko-KR" sz="110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0" lang="en-US" altLang="ko-KR" sz="110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stopwords</a:t>
            </a:r>
            <a:r>
              <a:rPr kumimoji="0" lang="en-US" altLang="ko-KR" sz="110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kumimoji="0" lang="en-US" altLang="ko-KR" sz="110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korean</a:t>
            </a:r>
            <a:endParaRPr kumimoji="0" lang="ko-KR" altLang="en-US" sz="110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A9141E-F390-4CAF-A04E-540411733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369079"/>
            <a:ext cx="4211960" cy="23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2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CF3F1-0FEA-4F4B-9EFB-A36E94C5FBD5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 dirty="0">
                <a:solidFill>
                  <a:schemeClr val="bg1"/>
                </a:solidFill>
              </a:rPr>
              <a:t>2. </a:t>
            </a:r>
            <a:r>
              <a:rPr lang="ko-KR" altLang="en-US" sz="3600" b="0" dirty="0">
                <a:solidFill>
                  <a:schemeClr val="bg1"/>
                </a:solidFill>
              </a:rPr>
              <a:t>텍스트 </a:t>
            </a:r>
            <a:r>
              <a:rPr lang="ko-KR" altLang="en-US" sz="3600" b="0" dirty="0" err="1">
                <a:solidFill>
                  <a:schemeClr val="bg1"/>
                </a:solidFill>
              </a:rPr>
              <a:t>전처리</a:t>
            </a:r>
            <a:r>
              <a:rPr lang="ko-KR" altLang="en-US" sz="3600" b="0" dirty="0">
                <a:solidFill>
                  <a:schemeClr val="bg1"/>
                </a:solidFill>
              </a:rPr>
              <a:t> </a:t>
            </a:r>
            <a:r>
              <a:rPr lang="en-US" altLang="ko-KR" sz="3600" b="0" dirty="0">
                <a:solidFill>
                  <a:schemeClr val="bg1"/>
                </a:solidFill>
              </a:rPr>
              <a:t>- </a:t>
            </a:r>
            <a:r>
              <a:rPr lang="ko-KR" altLang="en-US" sz="3600" b="0" dirty="0">
                <a:solidFill>
                  <a:schemeClr val="bg1"/>
                </a:solidFill>
              </a:rPr>
              <a:t>기본</a:t>
            </a:r>
            <a:endParaRPr lang="en-US" altLang="ko-KR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53317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D3460-E097-44AF-A4C4-D7A2FC36961D}"/>
              </a:ext>
            </a:extLst>
          </p:cNvPr>
          <p:cNvGrpSpPr/>
          <p:nvPr/>
        </p:nvGrpSpPr>
        <p:grpSpPr>
          <a:xfrm>
            <a:off x="467540" y="1059580"/>
            <a:ext cx="8208915" cy="1152130"/>
            <a:chOff x="1030212" y="5406537"/>
            <a:chExt cx="7090351" cy="82067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4F0F754-D87D-4BCC-B242-9E2E74088D53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2551369E-272D-4B89-A5D6-88318134E3C1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83">
                <a:extLst>
                  <a:ext uri="{FF2B5EF4-FFF2-40B4-BE49-F238E27FC236}">
                    <a16:creationId xmlns:a16="http://schemas.microsoft.com/office/drawing/2014/main" id="{B5E61F10-6D4F-4E6C-950A-8ADD8EB282E9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AB5950-7625-4DA2-92AC-F3B7FF78A3FB}"/>
                </a:ext>
              </a:extLst>
            </p:cNvPr>
            <p:cNvSpPr/>
            <p:nvPr/>
          </p:nvSpPr>
          <p:spPr>
            <a:xfrm>
              <a:off x="1030212" y="5523519"/>
              <a:ext cx="7090344" cy="261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데이터 구조화 및 수치화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7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2405058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토큰화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(Tokenization)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539552" y="1259630"/>
            <a:ext cx="6768752" cy="7606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텍스트를 더 작은 단위의 토큰으로 변경</a:t>
            </a:r>
            <a:endParaRPr kumimoji="0" lang="ko-KR" altLang="en-US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A33FC3-2E3A-C7A0-5760-CD5A6EF99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8" y="1749880"/>
            <a:ext cx="3915718" cy="3046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69EE1C-F405-36BC-7234-EA55B9D5E596}"/>
              </a:ext>
            </a:extLst>
          </p:cNvPr>
          <p:cNvSpPr txBox="1"/>
          <p:nvPr/>
        </p:nvSpPr>
        <p:spPr>
          <a:xfrm>
            <a:off x="4666037" y="3608373"/>
            <a:ext cx="12520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토큰 패턴 이해 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20A1C00-0BC5-C514-BD77-124F9489B027}"/>
              </a:ext>
            </a:extLst>
          </p:cNvPr>
          <p:cNvSpPr/>
          <p:nvPr/>
        </p:nvSpPr>
        <p:spPr bwMode="auto">
          <a:xfrm>
            <a:off x="4860032" y="2904582"/>
            <a:ext cx="864096" cy="576064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21AF4D-CEA4-FE46-5536-1FE706A8442E}"/>
              </a:ext>
            </a:extLst>
          </p:cNvPr>
          <p:cNvSpPr/>
          <p:nvPr/>
        </p:nvSpPr>
        <p:spPr>
          <a:xfrm>
            <a:off x="6441219" y="1824841"/>
            <a:ext cx="1541505" cy="566553"/>
          </a:xfrm>
          <a:prstGeom prst="rect">
            <a:avLst/>
          </a:prstGeom>
          <a:solidFill>
            <a:srgbClr val="EAF8F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감정분석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2F1A0A-267B-76F7-A972-32BF9CB619E5}"/>
              </a:ext>
            </a:extLst>
          </p:cNvPr>
          <p:cNvSpPr/>
          <p:nvPr/>
        </p:nvSpPr>
        <p:spPr>
          <a:xfrm>
            <a:off x="6441219" y="2571079"/>
            <a:ext cx="1541505" cy="566553"/>
          </a:xfrm>
          <a:prstGeom prst="rect">
            <a:avLst/>
          </a:prstGeom>
          <a:solidFill>
            <a:srgbClr val="EAF8F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번역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7D4BF-842A-D6FA-918F-A48BE52FAD06}"/>
              </a:ext>
            </a:extLst>
          </p:cNvPr>
          <p:cNvSpPr/>
          <p:nvPr/>
        </p:nvSpPr>
        <p:spPr>
          <a:xfrm>
            <a:off x="6441219" y="3317317"/>
            <a:ext cx="1541505" cy="566553"/>
          </a:xfrm>
          <a:prstGeom prst="rect">
            <a:avLst/>
          </a:prstGeom>
          <a:solidFill>
            <a:srgbClr val="EAF8F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인식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30C326-50E1-6F3A-CBF5-2B848653FF3B}"/>
              </a:ext>
            </a:extLst>
          </p:cNvPr>
          <p:cNvSpPr/>
          <p:nvPr/>
        </p:nvSpPr>
        <p:spPr>
          <a:xfrm>
            <a:off x="6441219" y="4063555"/>
            <a:ext cx="1541505" cy="566553"/>
          </a:xfrm>
          <a:prstGeom prst="rect">
            <a:avLst/>
          </a:prstGeom>
          <a:solidFill>
            <a:srgbClr val="EAF8F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지능형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8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2433335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stemming 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어간 추출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539552" y="1259630"/>
            <a:ext cx="6768752" cy="7606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룰 베이스로 </a:t>
            </a: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단어의 어간을 추출</a:t>
            </a:r>
            <a:endParaRPr kumimoji="0" lang="en-US" altLang="ko-KR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D434B6-C03D-82D9-E092-689E7E455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20" y="1302691"/>
            <a:ext cx="3825182" cy="11182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5CE333-CAC6-C383-C300-4B3FC10345C9}"/>
              </a:ext>
            </a:extLst>
          </p:cNvPr>
          <p:cNvSpPr/>
          <p:nvPr/>
        </p:nvSpPr>
        <p:spPr>
          <a:xfrm>
            <a:off x="463789" y="2594854"/>
            <a:ext cx="1292779" cy="28803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664A96-188E-A2B3-A1E9-311D40ACB181}"/>
              </a:ext>
            </a:extLst>
          </p:cNvPr>
          <p:cNvSpPr/>
          <p:nvPr/>
        </p:nvSpPr>
        <p:spPr>
          <a:xfrm>
            <a:off x="463789" y="3074823"/>
            <a:ext cx="1292779" cy="28803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3644DA-F3EA-9FA2-933F-57898090963F}"/>
              </a:ext>
            </a:extLst>
          </p:cNvPr>
          <p:cNvSpPr/>
          <p:nvPr/>
        </p:nvSpPr>
        <p:spPr>
          <a:xfrm>
            <a:off x="463788" y="3561372"/>
            <a:ext cx="1292779" cy="28803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읽었다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D4BC8B-EDEF-5A65-FA1C-96A4BA3BF2DA}"/>
              </a:ext>
            </a:extLst>
          </p:cNvPr>
          <p:cNvSpPr/>
          <p:nvPr/>
        </p:nvSpPr>
        <p:spPr>
          <a:xfrm>
            <a:off x="2987825" y="3018790"/>
            <a:ext cx="1080120" cy="409560"/>
          </a:xfrm>
          <a:prstGeom prst="rect">
            <a:avLst/>
          </a:prstGeom>
          <a:solidFill>
            <a:srgbClr val="EAF8F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5C33EE9-BA58-2CF3-9572-143F5369552F}"/>
              </a:ext>
            </a:extLst>
          </p:cNvPr>
          <p:cNvSpPr/>
          <p:nvPr/>
        </p:nvSpPr>
        <p:spPr bwMode="auto">
          <a:xfrm>
            <a:off x="1979712" y="2930807"/>
            <a:ext cx="864096" cy="576064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87382A7-611B-267E-EB52-A1F0CD99D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264" y="2528266"/>
            <a:ext cx="3412438" cy="23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395536" y="2155971"/>
            <a:ext cx="4464496" cy="221381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654343"/>
            <a:chOff x="456468" y="773720"/>
            <a:chExt cx="7397503" cy="654343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2433335" cy="597749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stemming 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어간 추출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1115616" y="1419622"/>
            <a:ext cx="6768752" cy="7606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I, am, me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등의 불용어는 정보제공 안함 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크기만 증가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 제거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454674" y="2224910"/>
            <a:ext cx="44053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/>
              <a:t>from </a:t>
            </a:r>
            <a:r>
              <a:rPr lang="en-US" altLang="ko-KR" sz="1000" b="0" dirty="0" err="1"/>
              <a:t>nltk.stem</a:t>
            </a:r>
            <a:r>
              <a:rPr lang="en-US" altLang="ko-KR" sz="1000" b="0" dirty="0"/>
              <a:t> import </a:t>
            </a:r>
            <a:r>
              <a:rPr lang="en-US" altLang="ko-KR" sz="1000" b="0" dirty="0" err="1"/>
              <a:t>SnowballStemmer</a:t>
            </a:r>
            <a:r>
              <a:rPr lang="en-US" altLang="ko-KR" sz="1000" b="0" dirty="0"/>
              <a:t>  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# Specify the language for the stemmer (e.g., English) 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stemmer = </a:t>
            </a:r>
            <a:r>
              <a:rPr lang="en-US" altLang="ko-KR" sz="1000" b="0" dirty="0" err="1"/>
              <a:t>SnowballStemmer</a:t>
            </a:r>
            <a:r>
              <a:rPr lang="en-US" altLang="ko-KR" sz="1000" b="0" dirty="0"/>
              <a:t>("</a:t>
            </a:r>
            <a:r>
              <a:rPr lang="en-US" altLang="ko-KR" sz="1000" b="0" dirty="0" err="1"/>
              <a:t>english</a:t>
            </a:r>
            <a:r>
              <a:rPr lang="en-US" altLang="ko-KR" sz="1000" b="0" dirty="0"/>
              <a:t>") 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words = ["running", "flies", "happily", "better", "jumps", "happiest"]</a:t>
            </a:r>
          </a:p>
          <a:p>
            <a:r>
              <a:rPr lang="en-US" altLang="ko-KR" sz="1000" b="0" dirty="0" err="1"/>
              <a:t>stemmed_words</a:t>
            </a:r>
            <a:r>
              <a:rPr lang="en-US" altLang="ko-KR" sz="1000" b="0" dirty="0"/>
              <a:t> = [</a:t>
            </a:r>
            <a:r>
              <a:rPr lang="en-US" altLang="ko-KR" sz="1000" b="0" dirty="0" err="1"/>
              <a:t>stemmer.stem</a:t>
            </a:r>
            <a:r>
              <a:rPr lang="en-US" altLang="ko-KR" sz="1000" b="0" dirty="0"/>
              <a:t>(word) for word in words]</a:t>
            </a:r>
          </a:p>
          <a:p>
            <a:r>
              <a:rPr lang="en-US" altLang="ko-KR" sz="1000" b="0" dirty="0"/>
              <a:t>print(</a:t>
            </a:r>
            <a:r>
              <a:rPr lang="en-US" altLang="ko-KR" sz="1000" b="0" dirty="0" err="1"/>
              <a:t>stemmed_words</a:t>
            </a:r>
            <a:r>
              <a:rPr lang="en-US" altLang="ko-KR" sz="1000" b="0" dirty="0"/>
              <a:t>)  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## Output: ['run', '</a:t>
            </a:r>
            <a:r>
              <a:rPr lang="en-US" altLang="ko-KR" sz="1000" b="0" dirty="0" err="1"/>
              <a:t>fli</a:t>
            </a:r>
            <a:r>
              <a:rPr lang="en-US" altLang="ko-KR" sz="1000" b="0" dirty="0"/>
              <a:t>', '</a:t>
            </a:r>
            <a:r>
              <a:rPr lang="en-US" altLang="ko-KR" sz="1000" b="0" dirty="0" err="1"/>
              <a:t>happili</a:t>
            </a:r>
            <a:r>
              <a:rPr lang="en-US" altLang="ko-KR" sz="1000" b="0" dirty="0"/>
              <a:t>', 'better', 'jump', 'happiest']</a:t>
            </a:r>
          </a:p>
        </p:txBody>
      </p:sp>
    </p:spTree>
    <p:extLst>
      <p:ext uri="{BB962C8B-B14F-4D97-AF65-F5344CB8AC3E}">
        <p14:creationId xmlns:p14="http://schemas.microsoft.com/office/powerpoint/2010/main" val="21843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3017277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Lemmatization 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표제어 추출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539552" y="1259630"/>
            <a:ext cx="8208912" cy="7606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어간 추출과는 달리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표제어 추출은 실제 </a:t>
            </a:r>
            <a:r>
              <a:rPr kumimoji="0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 단어인 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표제어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(lemma)'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</a:t>
            </a:r>
            <a:b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원래 단어와 동일한 의미를 전달하는 유효한 용어 획득 가능</a:t>
            </a:r>
            <a:endParaRPr kumimoji="0" lang="ko-KR" altLang="en-US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83511E-01E9-B7F3-F1EF-4A5F14B7373D}"/>
              </a:ext>
            </a:extLst>
          </p:cNvPr>
          <p:cNvSpPr/>
          <p:nvPr/>
        </p:nvSpPr>
        <p:spPr>
          <a:xfrm>
            <a:off x="492641" y="3050374"/>
            <a:ext cx="1292779" cy="28803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읽는다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F862F4-2AE0-D73E-E7C4-707BB98E188F}"/>
              </a:ext>
            </a:extLst>
          </p:cNvPr>
          <p:cNvSpPr/>
          <p:nvPr/>
        </p:nvSpPr>
        <p:spPr>
          <a:xfrm>
            <a:off x="492641" y="3530343"/>
            <a:ext cx="1292779" cy="28803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7EE952-246B-D1A8-8134-887EF38E375F}"/>
              </a:ext>
            </a:extLst>
          </p:cNvPr>
          <p:cNvSpPr/>
          <p:nvPr/>
        </p:nvSpPr>
        <p:spPr>
          <a:xfrm>
            <a:off x="492640" y="4016892"/>
            <a:ext cx="1292779" cy="28803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FF0CC6-EFE0-ED0C-6937-2AC5FF350311}"/>
              </a:ext>
            </a:extLst>
          </p:cNvPr>
          <p:cNvSpPr/>
          <p:nvPr/>
        </p:nvSpPr>
        <p:spPr>
          <a:xfrm>
            <a:off x="3030495" y="3474310"/>
            <a:ext cx="1541505" cy="409560"/>
          </a:xfrm>
          <a:prstGeom prst="rect">
            <a:avLst/>
          </a:prstGeom>
          <a:solidFill>
            <a:srgbClr val="EAF8F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읽다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E052E52-E770-EF91-73CD-C7025B5732FB}"/>
              </a:ext>
            </a:extLst>
          </p:cNvPr>
          <p:cNvSpPr/>
          <p:nvPr/>
        </p:nvSpPr>
        <p:spPr bwMode="auto">
          <a:xfrm>
            <a:off x="1942302" y="3386327"/>
            <a:ext cx="864096" cy="576064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909F33-71AD-DE77-CE59-AE4DFC04D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193159"/>
            <a:ext cx="3765696" cy="25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6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134575"/>
            <a:ext cx="6300192" cy="159654"/>
          </a:xfrm>
          <a:prstGeom prst="rect">
            <a:avLst/>
          </a:prstGeom>
          <a:gradFill flip="none" rotWithShape="1">
            <a:gsLst>
              <a:gs pos="0">
                <a:srgbClr val="588FD5"/>
              </a:gs>
              <a:gs pos="100000">
                <a:srgbClr val="55C9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09675" y="134573"/>
            <a:ext cx="2295525" cy="159654"/>
          </a:xfrm>
          <a:prstGeom prst="parallelogram">
            <a:avLst>
              <a:gd name="adj" fmla="val 84408"/>
            </a:avLst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0" y="51470"/>
            <a:ext cx="6300192" cy="0"/>
          </a:xfrm>
          <a:prstGeom prst="line">
            <a:avLst/>
          </a:prstGeom>
          <a:ln>
            <a:solidFill>
              <a:srgbClr val="5099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4" y="-895834"/>
            <a:ext cx="4608975" cy="607823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4982" y="923228"/>
            <a:ext cx="2700930" cy="714704"/>
            <a:chOff x="3564911" y="823258"/>
            <a:chExt cx="2700930" cy="714704"/>
          </a:xfrm>
        </p:grpSpPr>
        <p:sp>
          <p:nvSpPr>
            <p:cNvPr id="15" name="직사각형 14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 w="50800">
                    <a:solidFill>
                      <a:prstClr val="white"/>
                    </a:solidFill>
                  </a:ln>
                  <a:solidFill>
                    <a:srgbClr val="0F6287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 w="50800">
                  <a:solidFill>
                    <a:prstClr val="white"/>
                  </a:solidFill>
                </a:ln>
                <a:solidFill>
                  <a:srgbClr val="0F628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4911" y="823258"/>
              <a:ext cx="2700930" cy="714704"/>
            </a:xfrm>
            <a:prstGeom prst="rect">
              <a:avLst/>
            </a:prstGeom>
          </p:spPr>
          <p:txBody>
            <a:bodyPr lIns="104287" tIns="52144" rIns="104287" bIns="52144">
              <a:spAutoFit/>
            </a:bodyPr>
            <a:lstStyle/>
            <a:p>
              <a:pPr marL="0" marR="0" lvl="0" indent="0" algn="l" defTabSz="1042872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16CA1"/>
                      </a:gs>
                      <a:gs pos="50000">
                        <a:srgbClr val="30549C"/>
                      </a:gs>
                      <a:gs pos="49000">
                        <a:srgbClr val="016CA1"/>
                      </a:gs>
                      <a:gs pos="100000">
                        <a:srgbClr val="30549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CONTENTS</a:t>
              </a:r>
              <a:endParaRPr kumimoji="1" lang="ko-KR" altLang="en-US" sz="36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0">
                      <a:srgbClr val="016CA1"/>
                    </a:gs>
                    <a:gs pos="50000">
                      <a:srgbClr val="30549C"/>
                    </a:gs>
                    <a:gs pos="49000">
                      <a:srgbClr val="016CA1"/>
                    </a:gs>
                    <a:gs pos="100000">
                      <a:srgbClr val="30549C"/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708747" y="1842691"/>
            <a:ext cx="5015381" cy="384880"/>
          </a:xfrm>
          <a:prstGeom prst="roundRect">
            <a:avLst>
              <a:gd name="adj" fmla="val 38023"/>
            </a:avLst>
          </a:prstGeom>
          <a:solidFill>
            <a:schemeClr val="bg1">
              <a:alpha val="44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견고딕"/>
              <a:ea typeface="HY견고딕"/>
            </a:endParaRPr>
          </a:p>
        </p:txBody>
      </p:sp>
      <p:grpSp>
        <p:nvGrpSpPr>
          <p:cNvPr id="17" name="그룹 18"/>
          <p:cNvGrpSpPr>
            <a:grpSpLocks/>
          </p:cNvGrpSpPr>
          <p:nvPr/>
        </p:nvGrpSpPr>
        <p:grpSpPr bwMode="auto">
          <a:xfrm>
            <a:off x="680569" y="1817705"/>
            <a:ext cx="539750" cy="434852"/>
            <a:chOff x="1328347" y="2337753"/>
            <a:chExt cx="541775" cy="53502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28347" y="2337753"/>
              <a:ext cx="541775" cy="535025"/>
            </a:xfrm>
            <a:prstGeom prst="roundRect">
              <a:avLst>
                <a:gd name="adj" fmla="val 3232"/>
              </a:avLst>
            </a:prstGeom>
            <a:solidFill>
              <a:schemeClr val="bg1">
                <a:lumMod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56631" y="2360655"/>
              <a:ext cx="484393" cy="484312"/>
            </a:xfrm>
            <a:prstGeom prst="roundRect">
              <a:avLst>
                <a:gd name="adj" fmla="val 3971"/>
              </a:avLst>
            </a:prstGeom>
            <a:gradFill flip="none" rotWithShape="1">
              <a:gsLst>
                <a:gs pos="100000">
                  <a:srgbClr val="5A95DB"/>
                </a:gs>
                <a:gs pos="0">
                  <a:srgbClr val="578DD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8100">
                <a:srgbClr val="00206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342520" y="2371907"/>
              <a:ext cx="519928" cy="18000"/>
            </a:xfrm>
            <a:prstGeom prst="ellipse">
              <a:avLst/>
            </a:prstGeom>
            <a:gradFill>
              <a:gsLst>
                <a:gs pos="49600">
                  <a:srgbClr val="FFFFFF"/>
                </a:gs>
                <a:gs pos="0">
                  <a:srgbClr val="333333">
                    <a:alpha val="0"/>
                  </a:srgbClr>
                </a:gs>
                <a:gs pos="100000">
                  <a:srgbClr val="5F5F5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71371" y="2374956"/>
              <a:ext cx="457321" cy="437587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444500 h 444500"/>
                <a:gd name="connsiteX2" fmla="*/ 438150 w 444500"/>
                <a:gd name="connsiteY2" fmla="*/ 25400 h 444500"/>
                <a:gd name="connsiteX3" fmla="*/ 0 w 444500"/>
                <a:gd name="connsiteY3" fmla="*/ 0 h 444500"/>
                <a:gd name="connsiteX0" fmla="*/ 0 w 457383"/>
                <a:gd name="connsiteY0" fmla="*/ 0 h 444500"/>
                <a:gd name="connsiteX1" fmla="*/ 444500 w 457383"/>
                <a:gd name="connsiteY1" fmla="*/ 444500 h 444500"/>
                <a:gd name="connsiteX2" fmla="*/ 457200 w 457383"/>
                <a:gd name="connsiteY2" fmla="*/ 6350 h 444500"/>
                <a:gd name="connsiteX3" fmla="*/ 0 w 457383"/>
                <a:gd name="connsiteY3" fmla="*/ 0 h 444500"/>
                <a:gd name="connsiteX0" fmla="*/ 0 w 457584"/>
                <a:gd name="connsiteY0" fmla="*/ 0 h 444500"/>
                <a:gd name="connsiteX1" fmla="*/ 454025 w 457584"/>
                <a:gd name="connsiteY1" fmla="*/ 444500 h 444500"/>
                <a:gd name="connsiteX2" fmla="*/ 457200 w 457584"/>
                <a:gd name="connsiteY2" fmla="*/ 6350 h 444500"/>
                <a:gd name="connsiteX3" fmla="*/ 0 w 457584"/>
                <a:gd name="connsiteY3" fmla="*/ 0 h 444500"/>
                <a:gd name="connsiteX0" fmla="*/ 0 w 466725"/>
                <a:gd name="connsiteY0" fmla="*/ 0 h 441325"/>
                <a:gd name="connsiteX1" fmla="*/ 466725 w 466725"/>
                <a:gd name="connsiteY1" fmla="*/ 441325 h 441325"/>
                <a:gd name="connsiteX2" fmla="*/ 457200 w 466725"/>
                <a:gd name="connsiteY2" fmla="*/ 6350 h 441325"/>
                <a:gd name="connsiteX3" fmla="*/ 0 w 466725"/>
                <a:gd name="connsiteY3" fmla="*/ 0 h 441325"/>
                <a:gd name="connsiteX0" fmla="*/ 0 w 457584"/>
                <a:gd name="connsiteY0" fmla="*/ 0 h 438150"/>
                <a:gd name="connsiteX1" fmla="*/ 454025 w 457584"/>
                <a:gd name="connsiteY1" fmla="*/ 438150 h 438150"/>
                <a:gd name="connsiteX2" fmla="*/ 457200 w 457584"/>
                <a:gd name="connsiteY2" fmla="*/ 6350 h 438150"/>
                <a:gd name="connsiteX3" fmla="*/ 0 w 457584"/>
                <a:gd name="connsiteY3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584" h="438150">
                  <a:moveTo>
                    <a:pt x="0" y="0"/>
                  </a:moveTo>
                  <a:lnTo>
                    <a:pt x="454025" y="438150"/>
                  </a:lnTo>
                  <a:cubicBezTo>
                    <a:pt x="451908" y="298450"/>
                    <a:pt x="459317" y="146050"/>
                    <a:pt x="457200" y="6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042872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/>
                <a:ea typeface="HY견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4946" y="1812897"/>
            <a:ext cx="370911" cy="444469"/>
          </a:xfrm>
          <a:prstGeom prst="rect">
            <a:avLst/>
          </a:prstGeom>
          <a:noFill/>
          <a:effectLst>
            <a:outerShdw blurRad="127000" algn="ctr" rotWithShape="0">
              <a:prstClr val="black">
                <a:alpha val="60000"/>
              </a:prstClr>
            </a:outerShdw>
          </a:effectLst>
        </p:spPr>
        <p:txBody>
          <a:bodyPr wrap="none" lIns="104287" tIns="52144" rIns="104287" bIns="52144" anchor="ctr">
            <a:spAutoFit/>
          </a:bodyPr>
          <a:lstStyle/>
          <a:p>
            <a:pPr marL="0" marR="0" lvl="0" indent="0" algn="ctr" defTabSz="104287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3443" y="1811801"/>
            <a:ext cx="2108654" cy="431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defRPr lang="ko-KR" altLang="en-US"/>
            </a:pPr>
            <a:r>
              <a:rPr lang="en-US" altLang="ko-KR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LSTM </a:t>
            </a:r>
            <a:r>
              <a:rPr lang="ko-KR" altLang="en-US" sz="18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0" y="428610"/>
            <a:ext cx="7999306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LSTM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리뷰 감성을 분석할 수 있다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75000"/>
                      <a:lumOff val="25000"/>
                    </a:prstClr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D75F1-92B8-87E3-F2B8-801A3AE561E3}"/>
              </a:ext>
            </a:extLst>
          </p:cNvPr>
          <p:cNvSpPr txBox="1"/>
          <p:nvPr/>
        </p:nvSpPr>
        <p:spPr>
          <a:xfrm>
            <a:off x="411120" y="3566488"/>
            <a:ext cx="5616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딥 러닝을 이용한 자연어 처리 입문</a:t>
            </a:r>
            <a:r>
              <a:rPr lang="en-US" altLang="ko-KR" dirty="0"/>
              <a:t>” </a:t>
            </a:r>
            <a:r>
              <a:rPr lang="ko-KR" altLang="en-US" dirty="0"/>
              <a:t>도서 내 예제를 통해 배워가는 자료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AA8D5-D7FC-5576-3089-CEACC4AF5120}"/>
              </a:ext>
            </a:extLst>
          </p:cNvPr>
          <p:cNvSpPr txBox="1"/>
          <p:nvPr/>
        </p:nvSpPr>
        <p:spPr>
          <a:xfrm>
            <a:off x="618352" y="3978647"/>
            <a:ext cx="4878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wikidocs.net</a:t>
            </a:r>
            <a:r>
              <a:rPr lang="ko-KR" altLang="en-US" dirty="0"/>
              <a:t>/94748</a:t>
            </a:r>
          </a:p>
        </p:txBody>
      </p:sp>
    </p:spTree>
    <p:extLst>
      <p:ext uri="{BB962C8B-B14F-4D97-AF65-F5344CB8AC3E}">
        <p14:creationId xmlns:p14="http://schemas.microsoft.com/office/powerpoint/2010/main" val="420866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395536" y="2155971"/>
            <a:ext cx="4464496" cy="221381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3017277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Lemmatization 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표제어 추출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1115616" y="1419622"/>
            <a:ext cx="6768752" cy="7606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I, am, me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등의 불용어는 정보제공 안함 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크기만 증가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활용 제거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454674" y="2224910"/>
            <a:ext cx="44053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/>
              <a:t>import </a:t>
            </a:r>
            <a:r>
              <a:rPr lang="en-US" altLang="ko-KR" sz="1000" b="0" dirty="0" err="1"/>
              <a:t>nltk</a:t>
            </a:r>
            <a:endParaRPr lang="en-US" altLang="ko-KR" sz="1000" b="0" dirty="0"/>
          </a:p>
          <a:p>
            <a:r>
              <a:rPr lang="en-US" altLang="ko-KR" sz="1000" b="0" dirty="0"/>
              <a:t>from </a:t>
            </a:r>
            <a:r>
              <a:rPr lang="en-US" altLang="ko-KR" sz="1000" b="0" dirty="0" err="1"/>
              <a:t>nltk.stem</a:t>
            </a:r>
            <a:r>
              <a:rPr lang="en-US" altLang="ko-KR" sz="1000" b="0" dirty="0"/>
              <a:t> import </a:t>
            </a:r>
            <a:r>
              <a:rPr lang="en-US" altLang="ko-KR" sz="1000" b="0" dirty="0" err="1"/>
              <a:t>WordNetLemmatizer</a:t>
            </a:r>
            <a:endParaRPr lang="en-US" altLang="ko-KR" sz="1000" b="0" dirty="0"/>
          </a:p>
          <a:p>
            <a:endParaRPr lang="en-US" altLang="ko-KR" sz="1000" b="0" dirty="0"/>
          </a:p>
          <a:p>
            <a:r>
              <a:rPr lang="en-US" altLang="ko-KR" sz="1000" b="0" dirty="0" err="1"/>
              <a:t>nltk.download</a:t>
            </a:r>
            <a:r>
              <a:rPr lang="en-US" altLang="ko-KR" sz="1000" b="0" dirty="0"/>
              <a:t>('wordnet')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words = ["running", "flies", "happily", "better", "jumps", "happiest"]</a:t>
            </a:r>
          </a:p>
          <a:p>
            <a:endParaRPr lang="en-US" altLang="ko-KR" sz="1000" b="0" dirty="0"/>
          </a:p>
          <a:p>
            <a:r>
              <a:rPr lang="en-US" altLang="ko-KR" sz="1000" b="0" dirty="0" err="1"/>
              <a:t>lemmatizer</a:t>
            </a:r>
            <a:r>
              <a:rPr lang="en-US" altLang="ko-KR" sz="1000" b="0" dirty="0"/>
              <a:t> = </a:t>
            </a:r>
            <a:r>
              <a:rPr lang="en-US" altLang="ko-KR" sz="1000" b="0" dirty="0" err="1"/>
              <a:t>WordNetLemmatizer</a:t>
            </a:r>
            <a:r>
              <a:rPr lang="en-US" altLang="ko-KR" sz="1000" b="0" dirty="0"/>
              <a:t>()</a:t>
            </a:r>
          </a:p>
          <a:p>
            <a:r>
              <a:rPr lang="en-US" altLang="ko-KR" sz="1000" b="0" dirty="0" err="1"/>
              <a:t>lemmatized_words</a:t>
            </a:r>
            <a:r>
              <a:rPr lang="en-US" altLang="ko-KR" sz="1000" b="0" dirty="0"/>
              <a:t> = [</a:t>
            </a:r>
            <a:r>
              <a:rPr lang="en-US" altLang="ko-KR" sz="1000" b="0" dirty="0" err="1"/>
              <a:t>lemmatizer.lemmatize</a:t>
            </a:r>
            <a:r>
              <a:rPr lang="en-US" altLang="ko-KR" sz="1000" b="0" dirty="0"/>
              <a:t>(word) for word in words]</a:t>
            </a:r>
          </a:p>
          <a:p>
            <a:r>
              <a:rPr lang="en-US" altLang="ko-KR" sz="1000" b="0" dirty="0"/>
              <a:t>print(</a:t>
            </a:r>
            <a:r>
              <a:rPr lang="en-US" altLang="ko-KR" sz="1000" b="0" dirty="0" err="1"/>
              <a:t>lemmatized_words</a:t>
            </a:r>
            <a:r>
              <a:rPr lang="en-US" altLang="ko-KR" sz="1000" b="0" dirty="0"/>
              <a:t>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## Output: ['running', 'fly', 'happily', 'better', 'jump', 'happiest']</a:t>
            </a:r>
          </a:p>
        </p:txBody>
      </p:sp>
    </p:spTree>
    <p:extLst>
      <p:ext uri="{BB962C8B-B14F-4D97-AF65-F5344CB8AC3E}">
        <p14:creationId xmlns:p14="http://schemas.microsoft.com/office/powerpoint/2010/main" val="231729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395536" y="1667752"/>
            <a:ext cx="4464496" cy="320825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215694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품사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태깅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420468" y="1723491"/>
            <a:ext cx="4405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/>
              <a:t>import </a:t>
            </a:r>
            <a:r>
              <a:rPr lang="en-US" altLang="ko-KR" sz="1000" b="0" dirty="0" err="1"/>
              <a:t>nltk</a:t>
            </a:r>
            <a:endParaRPr lang="en-US" altLang="ko-KR" sz="1000" b="0" dirty="0"/>
          </a:p>
          <a:p>
            <a:endParaRPr lang="en-US" altLang="ko-KR" sz="1000" b="0" dirty="0"/>
          </a:p>
          <a:p>
            <a:r>
              <a:rPr lang="en-US" altLang="ko-KR" sz="1000" b="0" dirty="0" err="1"/>
              <a:t>nltk.download</a:t>
            </a:r>
            <a:r>
              <a:rPr lang="en-US" altLang="ko-KR" sz="1000" b="0" dirty="0"/>
              <a:t>('</a:t>
            </a:r>
            <a:r>
              <a:rPr lang="en-US" altLang="ko-KR" sz="1000" b="0" dirty="0" err="1"/>
              <a:t>punkt</a:t>
            </a:r>
            <a:r>
              <a:rPr lang="en-US" altLang="ko-KR" sz="1000" b="0" dirty="0"/>
              <a:t>')</a:t>
            </a:r>
          </a:p>
          <a:p>
            <a:r>
              <a:rPr lang="en-US" altLang="ko-KR" sz="1000" b="0" dirty="0" err="1"/>
              <a:t>nltk.download</a:t>
            </a:r>
            <a:r>
              <a:rPr lang="en-US" altLang="ko-KR" sz="1000" b="0" dirty="0"/>
              <a:t>('</a:t>
            </a:r>
            <a:r>
              <a:rPr lang="en-US" altLang="ko-KR" sz="1000" b="0" dirty="0" err="1"/>
              <a:t>averaged_perceptron_tagger</a:t>
            </a:r>
            <a:r>
              <a:rPr lang="en-US" altLang="ko-KR" sz="1000" b="0" dirty="0"/>
              <a:t>')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sentence = "The quick brown fox jumps over the lazy dog"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words = </a:t>
            </a:r>
            <a:r>
              <a:rPr lang="en-US" altLang="ko-KR" sz="1000" b="0" dirty="0" err="1"/>
              <a:t>nltk.word_tokenize</a:t>
            </a:r>
            <a:r>
              <a:rPr lang="en-US" altLang="ko-KR" sz="1000" b="0" dirty="0"/>
              <a:t>(sentence)</a:t>
            </a:r>
          </a:p>
          <a:p>
            <a:r>
              <a:rPr lang="en-US" altLang="ko-KR" sz="1000" b="0" dirty="0" err="1"/>
              <a:t>pos_tags</a:t>
            </a:r>
            <a:r>
              <a:rPr lang="en-US" altLang="ko-KR" sz="1000" b="0" dirty="0"/>
              <a:t> = </a:t>
            </a:r>
            <a:r>
              <a:rPr lang="en-US" altLang="ko-KR" sz="1000" b="0" dirty="0" err="1"/>
              <a:t>nltk.pos_tag</a:t>
            </a:r>
            <a:r>
              <a:rPr lang="en-US" altLang="ko-KR" sz="1000" b="0" dirty="0"/>
              <a:t>(words)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print("")</a:t>
            </a:r>
          </a:p>
          <a:p>
            <a:r>
              <a:rPr lang="en-US" altLang="ko-KR" sz="1000" b="0" dirty="0"/>
              <a:t>print("POS Tags\n", </a:t>
            </a:r>
            <a:r>
              <a:rPr lang="en-US" altLang="ko-KR" sz="1000" b="0" dirty="0" err="1"/>
              <a:t>pos_tags</a:t>
            </a:r>
            <a:r>
              <a:rPr lang="en-US" altLang="ko-KR" sz="1000" b="0" dirty="0"/>
              <a:t>, "\n")</a:t>
            </a:r>
          </a:p>
          <a:p>
            <a:endParaRPr lang="en-US" altLang="ko-KR" sz="1000" b="0" dirty="0"/>
          </a:p>
          <a:p>
            <a:r>
              <a:rPr lang="en-US" altLang="ko-KR" sz="1000" b="0" dirty="0" err="1"/>
              <a:t>nltk.download</a:t>
            </a:r>
            <a:r>
              <a:rPr lang="en-US" altLang="ko-KR" sz="1000" b="0" dirty="0"/>
              <a:t>('</a:t>
            </a:r>
            <a:r>
              <a:rPr lang="en-US" altLang="ko-KR" sz="1000" b="0" dirty="0" err="1"/>
              <a:t>tagsets</a:t>
            </a:r>
            <a:r>
              <a:rPr lang="en-US" altLang="ko-KR" sz="1000" b="0" dirty="0"/>
              <a:t>')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# Print the descriptions</a:t>
            </a:r>
          </a:p>
          <a:p>
            <a:r>
              <a:rPr lang="en-US" altLang="ko-KR" sz="1000" b="0" dirty="0"/>
              <a:t>for (word, tag) in </a:t>
            </a:r>
            <a:r>
              <a:rPr lang="en-US" altLang="ko-KR" sz="1000" b="0" dirty="0" err="1"/>
              <a:t>pos_tags</a:t>
            </a:r>
            <a:r>
              <a:rPr lang="en-US" altLang="ko-KR" sz="1000" b="0" dirty="0"/>
              <a:t>:</a:t>
            </a:r>
          </a:p>
          <a:p>
            <a:r>
              <a:rPr lang="en-US" altLang="ko-KR" sz="1000" b="0" dirty="0"/>
              <a:t>    print(</a:t>
            </a:r>
            <a:r>
              <a:rPr lang="en-US" altLang="ko-KR" sz="1000" b="0" dirty="0" err="1"/>
              <a:t>nltk.help.upenn_tagset</a:t>
            </a:r>
            <a:r>
              <a:rPr lang="en-US" altLang="ko-KR" sz="1000" b="0" dirty="0"/>
              <a:t>(</a:t>
            </a:r>
            <a:r>
              <a:rPr lang="en-US" altLang="ko-KR" sz="1000" b="0" dirty="0" err="1"/>
              <a:t>tagpattern</a:t>
            </a:r>
            <a:r>
              <a:rPr lang="en-US" altLang="ko-KR" sz="1000" b="0" dirty="0"/>
              <a:t>=tag))</a:t>
            </a:r>
          </a:p>
        </p:txBody>
      </p:sp>
      <p:sp>
        <p:nvSpPr>
          <p:cNvPr id="2" name="텍스트 개체 틀 64">
            <a:extLst>
              <a:ext uri="{FF2B5EF4-FFF2-40B4-BE49-F238E27FC236}">
                <a16:creationId xmlns:a16="http://schemas.microsoft.com/office/drawing/2014/main" id="{6268E6EE-1960-E4E8-2627-92A1DB0960EB}"/>
              </a:ext>
            </a:extLst>
          </p:cNvPr>
          <p:cNvSpPr txBox="1">
            <a:spLocks/>
          </p:cNvSpPr>
          <p:nvPr/>
        </p:nvSpPr>
        <p:spPr>
          <a:xfrm>
            <a:off x="539552" y="1259630"/>
            <a:ext cx="8208912" cy="7606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텍스트의 명사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동사 등의 구조를 파악할 수 있음</a:t>
            </a:r>
            <a:endParaRPr kumimoji="0" lang="ko-KR" altLang="en-US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52397E-2FD5-220D-C6D0-9254650B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054" y="1667752"/>
            <a:ext cx="4968945" cy="18484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1D3D46-081D-40DF-EB46-E97B9981C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3358449"/>
            <a:ext cx="2649786" cy="15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395536" y="1667752"/>
            <a:ext cx="4464496" cy="320825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930634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청킹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(Chunking)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420468" y="1723491"/>
            <a:ext cx="44053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/>
              <a:t>import </a:t>
            </a:r>
            <a:r>
              <a:rPr lang="en-US" altLang="ko-KR" sz="1000" b="0" dirty="0" err="1"/>
              <a:t>nltk</a:t>
            </a:r>
            <a:endParaRPr lang="en-US" altLang="ko-KR" sz="1000" b="0" dirty="0"/>
          </a:p>
          <a:p>
            <a:r>
              <a:rPr lang="en-US" altLang="ko-KR" sz="1000" b="0" dirty="0"/>
              <a:t>from </a:t>
            </a:r>
            <a:r>
              <a:rPr lang="en-US" altLang="ko-KR" sz="1000" b="0" dirty="0" err="1"/>
              <a:t>nltk.tree</a:t>
            </a:r>
            <a:r>
              <a:rPr lang="en-US" altLang="ko-KR" sz="1000" b="0" dirty="0"/>
              <a:t> import Tree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# Download </a:t>
            </a:r>
            <a:r>
              <a:rPr lang="en-US" altLang="ko-KR" sz="1000" b="0" dirty="0" err="1"/>
              <a:t>NLTK</a:t>
            </a:r>
            <a:r>
              <a:rPr lang="en-US" altLang="ko-KR" sz="1000" b="0" dirty="0"/>
              <a:t> data (if not already downloaded)</a:t>
            </a:r>
          </a:p>
          <a:p>
            <a:r>
              <a:rPr lang="en-US" altLang="ko-KR" sz="1000" b="0" dirty="0" err="1"/>
              <a:t>nltk.download</a:t>
            </a:r>
            <a:r>
              <a:rPr lang="en-US" altLang="ko-KR" sz="1000" b="0" dirty="0"/>
              <a:t>('</a:t>
            </a:r>
            <a:r>
              <a:rPr lang="en-US" altLang="ko-KR" sz="1000" b="0" dirty="0" err="1"/>
              <a:t>punkt</a:t>
            </a:r>
            <a:r>
              <a:rPr lang="en-US" altLang="ko-KR" sz="1000" b="0" dirty="0"/>
              <a:t>')</a:t>
            </a:r>
          </a:p>
          <a:p>
            <a:r>
              <a:rPr lang="en-US" altLang="ko-KR" sz="1000" b="0" dirty="0" err="1"/>
              <a:t>nltk.download</a:t>
            </a:r>
            <a:r>
              <a:rPr lang="en-US" altLang="ko-KR" sz="1000" b="0" dirty="0"/>
              <a:t>('</a:t>
            </a:r>
            <a:r>
              <a:rPr lang="en-US" altLang="ko-KR" sz="1000" b="0" dirty="0" err="1"/>
              <a:t>averaged_perceptron_tagger</a:t>
            </a:r>
            <a:r>
              <a:rPr lang="en-US" altLang="ko-KR" sz="1000" b="0" dirty="0"/>
              <a:t>')</a:t>
            </a:r>
          </a:p>
          <a:p>
            <a:r>
              <a:rPr lang="en-US" altLang="ko-KR" sz="1000" b="0" dirty="0" err="1"/>
              <a:t>nltk.download</a:t>
            </a:r>
            <a:r>
              <a:rPr lang="en-US" altLang="ko-KR" sz="1000" b="0" dirty="0"/>
              <a:t>('</a:t>
            </a:r>
            <a:r>
              <a:rPr lang="en-US" altLang="ko-KR" sz="1000" b="0" dirty="0" err="1"/>
              <a:t>maxent_ne_chunker</a:t>
            </a:r>
            <a:r>
              <a:rPr lang="en-US" altLang="ko-KR" sz="1000" b="0" dirty="0"/>
              <a:t>')</a:t>
            </a:r>
          </a:p>
          <a:p>
            <a:r>
              <a:rPr lang="en-US" altLang="ko-KR" sz="1000" b="0" dirty="0" err="1"/>
              <a:t>nltk.download</a:t>
            </a:r>
            <a:r>
              <a:rPr lang="en-US" altLang="ko-KR" sz="1000" b="0" dirty="0"/>
              <a:t>('words')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sentence = "The big brown dog barked loudly."</a:t>
            </a:r>
          </a:p>
          <a:p>
            <a:r>
              <a:rPr lang="en-US" altLang="ko-KR" sz="1000" b="0" dirty="0"/>
              <a:t>words = </a:t>
            </a:r>
            <a:r>
              <a:rPr lang="en-US" altLang="ko-KR" sz="1000" b="0" dirty="0" err="1"/>
              <a:t>nltk.word_tokenize</a:t>
            </a:r>
            <a:r>
              <a:rPr lang="en-US" altLang="ko-KR" sz="1000" b="0" dirty="0"/>
              <a:t>(sentence)</a:t>
            </a:r>
          </a:p>
          <a:p>
            <a:r>
              <a:rPr lang="en-US" altLang="ko-KR" sz="1000" b="0" dirty="0" err="1"/>
              <a:t>pos_tags</a:t>
            </a:r>
            <a:r>
              <a:rPr lang="en-US" altLang="ko-KR" sz="1000" b="0" dirty="0"/>
              <a:t> = </a:t>
            </a:r>
            <a:r>
              <a:rPr lang="en-US" altLang="ko-KR" sz="1000" b="0" dirty="0" err="1"/>
              <a:t>nltk.pos_tag</a:t>
            </a:r>
            <a:r>
              <a:rPr lang="en-US" altLang="ko-KR" sz="1000" b="0" dirty="0"/>
              <a:t>(words)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chunked = </a:t>
            </a:r>
            <a:r>
              <a:rPr lang="en-US" altLang="ko-KR" sz="1000" b="0" dirty="0" err="1"/>
              <a:t>nltk.ne_chunk</a:t>
            </a:r>
            <a:r>
              <a:rPr lang="en-US" altLang="ko-KR" sz="1000" b="0" dirty="0"/>
              <a:t>(</a:t>
            </a:r>
            <a:r>
              <a:rPr lang="en-US" altLang="ko-KR" sz="1000" b="0" dirty="0" err="1"/>
              <a:t>pos_tags</a:t>
            </a:r>
            <a:r>
              <a:rPr lang="en-US" altLang="ko-KR" sz="1000" b="0" dirty="0"/>
              <a:t>)</a:t>
            </a:r>
          </a:p>
          <a:p>
            <a:endParaRPr lang="en-US" altLang="ko-KR" sz="1000" b="0" dirty="0"/>
          </a:p>
          <a:p>
            <a:r>
              <a:rPr lang="en-US" altLang="ko-KR" sz="1000" b="0" dirty="0" err="1"/>
              <a:t>reg_exp</a:t>
            </a:r>
            <a:r>
              <a:rPr lang="en-US" altLang="ko-KR" sz="1000" b="0" dirty="0"/>
              <a:t> = "NP: {&lt;DT&gt;?&lt;JJ&gt;*&lt;NN&gt;*}"</a:t>
            </a:r>
          </a:p>
          <a:p>
            <a:r>
              <a:rPr lang="en-US" altLang="ko-KR" sz="1000" b="0" dirty="0" err="1"/>
              <a:t>rp</a:t>
            </a:r>
            <a:r>
              <a:rPr lang="en-US" altLang="ko-KR" sz="1000" b="0" dirty="0"/>
              <a:t> = </a:t>
            </a:r>
            <a:r>
              <a:rPr lang="en-US" altLang="ko-KR" sz="1000" b="0" dirty="0" err="1"/>
              <a:t>nltk.RegexpParser</a:t>
            </a:r>
            <a:r>
              <a:rPr lang="en-US" altLang="ko-KR" sz="1000" b="0" dirty="0"/>
              <a:t>(</a:t>
            </a:r>
            <a:r>
              <a:rPr lang="en-US" altLang="ko-KR" sz="1000" b="0" dirty="0" err="1"/>
              <a:t>reg_exp</a:t>
            </a:r>
            <a:r>
              <a:rPr lang="en-US" altLang="ko-KR" sz="1000" b="0" dirty="0"/>
              <a:t>)</a:t>
            </a:r>
          </a:p>
          <a:p>
            <a:r>
              <a:rPr lang="en-US" altLang="ko-KR" sz="1000" b="0" dirty="0"/>
              <a:t>result = </a:t>
            </a:r>
            <a:r>
              <a:rPr lang="en-US" altLang="ko-KR" sz="1000" b="0" dirty="0" err="1"/>
              <a:t>rp.parse</a:t>
            </a:r>
            <a:r>
              <a:rPr lang="en-US" altLang="ko-KR" sz="1000" b="0" dirty="0"/>
              <a:t>(chunked)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result</a:t>
            </a:r>
          </a:p>
        </p:txBody>
      </p:sp>
      <p:sp>
        <p:nvSpPr>
          <p:cNvPr id="2" name="텍스트 개체 틀 64">
            <a:extLst>
              <a:ext uri="{FF2B5EF4-FFF2-40B4-BE49-F238E27FC236}">
                <a16:creationId xmlns:a16="http://schemas.microsoft.com/office/drawing/2014/main" id="{6268E6EE-1960-E4E8-2627-92A1DB0960EB}"/>
              </a:ext>
            </a:extLst>
          </p:cNvPr>
          <p:cNvSpPr txBox="1">
            <a:spLocks/>
          </p:cNvSpPr>
          <p:nvPr/>
        </p:nvSpPr>
        <p:spPr>
          <a:xfrm>
            <a:off x="539552" y="1259630"/>
            <a:ext cx="8208912" cy="7606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구문이나 의미의 기본 구성 요소를 식별</a:t>
            </a:r>
            <a:endParaRPr kumimoji="0" lang="ko-KR" altLang="en-US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F65F23-F70E-D9FA-032A-CBF3E6939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205" y="1851670"/>
            <a:ext cx="3629259" cy="1842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A3A196-D7CC-D00F-3CAA-CFD5662428DC}"/>
              </a:ext>
            </a:extLst>
          </p:cNvPr>
          <p:cNvSpPr txBox="1"/>
          <p:nvPr/>
        </p:nvSpPr>
        <p:spPr>
          <a:xfrm>
            <a:off x="5099357" y="3996893"/>
            <a:ext cx="40119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The big brown dog barked loudly." 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라는 문장에서 </a:t>
            </a:r>
            <a:r>
              <a:rPr lang="ko-KR" altLang="en-US" sz="1100" b="0" i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청킹은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b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</a:b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"The big brown dog"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가 명사구이고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, </a:t>
            </a:r>
            <a:b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</a:b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"barked loudly"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가 </a:t>
            </a:r>
            <a:r>
              <a:rPr lang="ko-KR" altLang="en-US" sz="1100" b="0" i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동사구임을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식별</a:t>
            </a:r>
            <a:b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</a:b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컴퓨터가 문장의 구조를 더 쉽게 이해할 수 </a:t>
            </a:r>
            <a:r>
              <a:rPr lang="ko-KR" altLang="en-US" sz="1100" b="0" dirty="0">
                <a:solidFill>
                  <a:srgbClr val="0D0D0D"/>
                </a:solidFill>
                <a:latin typeface="Abadi" panose="020B0604020104020204" pitchFamily="34" charset="0"/>
              </a:rPr>
              <a:t>있게 함</a:t>
            </a:r>
            <a:endParaRPr lang="ko-KR" altLang="en-US" sz="11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1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CF3F1-0FEA-4F4B-9EFB-A36E94C5FBD5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 dirty="0">
                <a:solidFill>
                  <a:schemeClr val="bg1"/>
                </a:solidFill>
              </a:rPr>
              <a:t>3. </a:t>
            </a:r>
            <a:r>
              <a:rPr lang="ko-KR" altLang="en-US" sz="3600" b="0" dirty="0">
                <a:solidFill>
                  <a:schemeClr val="bg1"/>
                </a:solidFill>
              </a:rPr>
              <a:t>텍스트 </a:t>
            </a:r>
            <a:r>
              <a:rPr lang="ko-KR" altLang="en-US" sz="3600" b="0" dirty="0" err="1">
                <a:solidFill>
                  <a:schemeClr val="bg1"/>
                </a:solidFill>
              </a:rPr>
              <a:t>전처리</a:t>
            </a:r>
            <a:r>
              <a:rPr lang="ko-KR" altLang="en-US" sz="3600" b="0" dirty="0">
                <a:solidFill>
                  <a:schemeClr val="bg1"/>
                </a:solidFill>
              </a:rPr>
              <a:t> </a:t>
            </a:r>
            <a:r>
              <a:rPr lang="en-US" altLang="ko-KR" sz="3600" b="0" dirty="0">
                <a:solidFill>
                  <a:schemeClr val="bg1"/>
                </a:solidFill>
              </a:rPr>
              <a:t>– </a:t>
            </a:r>
            <a:r>
              <a:rPr lang="ko-KR" altLang="en-US" sz="3600" b="0" dirty="0">
                <a:solidFill>
                  <a:schemeClr val="bg1"/>
                </a:solidFill>
              </a:rPr>
              <a:t>인코딩 기본</a:t>
            </a:r>
            <a:endParaRPr lang="en-US" altLang="ko-KR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7157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인코딩 기본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3147056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이산 분포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(one-hot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encoding)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텍스트 개체 틀 64">
            <a:extLst>
              <a:ext uri="{FF2B5EF4-FFF2-40B4-BE49-F238E27FC236}">
                <a16:creationId xmlns:a16="http://schemas.microsoft.com/office/drawing/2014/main" id="{6268E6EE-1960-E4E8-2627-92A1DB0960EB}"/>
              </a:ext>
            </a:extLst>
          </p:cNvPr>
          <p:cNvSpPr txBox="1">
            <a:spLocks/>
          </p:cNvSpPr>
          <p:nvPr/>
        </p:nvSpPr>
        <p:spPr>
          <a:xfrm>
            <a:off x="539552" y="1259630"/>
            <a:ext cx="8208912" cy="7606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단어의 인덱스로 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0,1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인코딩</a:t>
            </a:r>
            <a:endParaRPr kumimoji="0" lang="ko-KR" altLang="en-US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74B472-BA98-5843-A281-FE4C31F09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920" y="2931790"/>
            <a:ext cx="52101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인코딩 기본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2428269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Bag Of Words (BOW)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텍스트 개체 틀 64">
            <a:extLst>
              <a:ext uri="{FF2B5EF4-FFF2-40B4-BE49-F238E27FC236}">
                <a16:creationId xmlns:a16="http://schemas.microsoft.com/office/drawing/2014/main" id="{6268E6EE-1960-E4E8-2627-92A1DB0960EB}"/>
              </a:ext>
            </a:extLst>
          </p:cNvPr>
          <p:cNvSpPr txBox="1">
            <a:spLocks/>
          </p:cNvSpPr>
          <p:nvPr/>
        </p:nvSpPr>
        <p:spPr>
          <a:xfrm>
            <a:off x="539552" y="1259630"/>
            <a:ext cx="8208912" cy="7606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단어의 발생 횟수를 세어 문서를 표현</a:t>
            </a:r>
            <a:endParaRPr kumimoji="0" lang="ko-KR" altLang="en-US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A344E-24FE-3AC0-0D24-0F67FDD4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7" y="1749880"/>
            <a:ext cx="3018565" cy="3087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B8ED80-CB35-F73D-4253-E07D5B50F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247" y="2385612"/>
            <a:ext cx="5239692" cy="15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인코딩 기본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5734944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TF-IDF (Term Frequency-Inverse Document Frequency)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텍스트 개체 틀 64">
            <a:extLst>
              <a:ext uri="{FF2B5EF4-FFF2-40B4-BE49-F238E27FC236}">
                <a16:creationId xmlns:a16="http://schemas.microsoft.com/office/drawing/2014/main" id="{6268E6EE-1960-E4E8-2627-92A1DB0960EB}"/>
              </a:ext>
            </a:extLst>
          </p:cNvPr>
          <p:cNvSpPr txBox="1">
            <a:spLocks/>
          </p:cNvSpPr>
          <p:nvPr/>
        </p:nvSpPr>
        <p:spPr>
          <a:xfrm>
            <a:off x="539552" y="1259630"/>
            <a:ext cx="8208912" cy="7606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단어의 빈도를 계산하여 문서 내에서의 빈도와 전체 빈도를 비교하여 가중치 할당</a:t>
            </a:r>
            <a:endParaRPr kumimoji="0" lang="ko-KR" altLang="en-US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3DD0F2-FFFE-9D3B-7B4E-A8E14FA6365C}"/>
              </a:ext>
            </a:extLst>
          </p:cNvPr>
          <p:cNvSpPr txBox="1"/>
          <p:nvPr/>
        </p:nvSpPr>
        <p:spPr>
          <a:xfrm>
            <a:off x="424529" y="1667752"/>
            <a:ext cx="5567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Term Frequency: </a:t>
            </a:r>
            <a:r>
              <a:rPr lang="ko-KR" altLang="en-US" dirty="0"/>
              <a:t> 문서 내 단어 발생 빈도 </a:t>
            </a:r>
            <a:r>
              <a:rPr lang="en-US" altLang="ko-KR" dirty="0"/>
              <a:t>(</a:t>
            </a:r>
            <a:r>
              <a:rPr lang="ko-KR" altLang="en-US" dirty="0"/>
              <a:t>해당 단어 개수 </a:t>
            </a:r>
            <a:r>
              <a:rPr lang="en-US" altLang="ko-KR" dirty="0"/>
              <a:t>/ </a:t>
            </a:r>
            <a:r>
              <a:rPr lang="ko-KR" altLang="en-US" dirty="0"/>
              <a:t>전체 단어 개수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FCDB63-9F34-F5DC-C4BC-7761157C73D0}"/>
              </a:ext>
            </a:extLst>
          </p:cNvPr>
          <p:cNvSpPr/>
          <p:nvPr/>
        </p:nvSpPr>
        <p:spPr>
          <a:xfrm>
            <a:off x="395536" y="2020300"/>
            <a:ext cx="4464496" cy="285570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3ADAAA-8D7F-48C8-99F3-189B91ABD5A7}"/>
              </a:ext>
            </a:extLst>
          </p:cNvPr>
          <p:cNvSpPr txBox="1"/>
          <p:nvPr/>
        </p:nvSpPr>
        <p:spPr>
          <a:xfrm>
            <a:off x="395536" y="2050689"/>
            <a:ext cx="4572000" cy="283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dirty="0" err="1"/>
              <a:t>from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sklearn.feature_extraction.text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import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TfidfVectorizer</a:t>
            </a:r>
            <a:endParaRPr lang="ko-KR" altLang="en-US" sz="1050" b="0" dirty="0"/>
          </a:p>
          <a:p>
            <a:endParaRPr lang="ko-KR" altLang="en-US" sz="1050" b="0" dirty="0"/>
          </a:p>
          <a:p>
            <a:r>
              <a:rPr lang="ko-KR" altLang="en-US" sz="1050" b="0" dirty="0" err="1"/>
              <a:t>documents</a:t>
            </a:r>
            <a:r>
              <a:rPr lang="ko-KR" altLang="en-US" sz="1050" b="0" dirty="0"/>
              <a:t> = ["</a:t>
            </a:r>
            <a:r>
              <a:rPr lang="ko-KR" altLang="en-US" sz="1050" b="0" dirty="0" err="1"/>
              <a:t>This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is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the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first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document</a:t>
            </a:r>
            <a:r>
              <a:rPr lang="ko-KR" altLang="en-US" sz="1050" b="0" dirty="0"/>
              <a:t>.",</a:t>
            </a:r>
          </a:p>
          <a:p>
            <a:r>
              <a:rPr lang="ko-KR" altLang="en-US" sz="1050" b="0" dirty="0"/>
              <a:t>                   "</a:t>
            </a:r>
            <a:r>
              <a:rPr lang="ko-KR" altLang="en-US" sz="1050" b="0" dirty="0" err="1"/>
              <a:t>This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document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is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the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second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document</a:t>
            </a:r>
            <a:r>
              <a:rPr lang="ko-KR" altLang="en-US" sz="1050" b="0" dirty="0"/>
              <a:t>",</a:t>
            </a:r>
          </a:p>
          <a:p>
            <a:r>
              <a:rPr lang="ko-KR" altLang="en-US" sz="1050" b="0" dirty="0"/>
              <a:t>                   "And </a:t>
            </a:r>
            <a:r>
              <a:rPr lang="ko-KR" altLang="en-US" sz="1050" b="0" dirty="0" err="1"/>
              <a:t>this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is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the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third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one</a:t>
            </a:r>
            <a:r>
              <a:rPr lang="ko-KR" altLang="en-US" sz="1050" b="0" dirty="0"/>
              <a:t>",</a:t>
            </a:r>
          </a:p>
          <a:p>
            <a:r>
              <a:rPr lang="ko-KR" altLang="en-US" sz="1050" b="0" dirty="0"/>
              <a:t>                   "</a:t>
            </a:r>
            <a:r>
              <a:rPr lang="ko-KR" altLang="en-US" sz="1050" b="0" dirty="0" err="1"/>
              <a:t>Is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this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the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first</a:t>
            </a:r>
            <a:r>
              <a:rPr lang="ko-KR" altLang="en-US" sz="1050" b="0" dirty="0"/>
              <a:t> </a:t>
            </a:r>
            <a:r>
              <a:rPr lang="ko-KR" altLang="en-US" sz="1050" b="0" dirty="0" err="1"/>
              <a:t>documents</a:t>
            </a:r>
            <a:r>
              <a:rPr lang="ko-KR" altLang="en-US" sz="1050" b="0" dirty="0"/>
              <a:t>?"]</a:t>
            </a:r>
          </a:p>
          <a:p>
            <a:endParaRPr lang="ko-KR" altLang="en-US" sz="1050" b="0" dirty="0"/>
          </a:p>
          <a:p>
            <a:r>
              <a:rPr lang="ko-KR" altLang="en-US" sz="1050" b="0" dirty="0" err="1"/>
              <a:t>vetorizer</a:t>
            </a:r>
            <a:r>
              <a:rPr lang="ko-KR" altLang="en-US" sz="1050" b="0" dirty="0"/>
              <a:t> = </a:t>
            </a:r>
            <a:r>
              <a:rPr lang="ko-KR" altLang="en-US" sz="1050" b="0" dirty="0" err="1"/>
              <a:t>TfidfVectorizer</a:t>
            </a:r>
            <a:r>
              <a:rPr lang="ko-KR" altLang="en-US" sz="1050" b="0" dirty="0"/>
              <a:t>()</a:t>
            </a:r>
          </a:p>
          <a:p>
            <a:endParaRPr lang="ko-KR" altLang="en-US" sz="1050" b="0" dirty="0"/>
          </a:p>
          <a:p>
            <a:r>
              <a:rPr lang="ko-KR" altLang="en-US" sz="1050" b="0" dirty="0" err="1"/>
              <a:t>tfidf_matrix</a:t>
            </a:r>
            <a:r>
              <a:rPr lang="ko-KR" altLang="en-US" sz="1050" b="0" dirty="0"/>
              <a:t> = </a:t>
            </a:r>
            <a:r>
              <a:rPr lang="ko-KR" altLang="en-US" sz="1050" b="0" dirty="0" err="1"/>
              <a:t>vetorizer.fit_transform</a:t>
            </a:r>
            <a:r>
              <a:rPr lang="ko-KR" altLang="en-US" sz="1050" b="0" dirty="0"/>
              <a:t>(</a:t>
            </a:r>
            <a:r>
              <a:rPr lang="ko-KR" altLang="en-US" sz="1050" b="0" dirty="0" err="1"/>
              <a:t>documents</a:t>
            </a:r>
            <a:r>
              <a:rPr lang="ko-KR" altLang="en-US" sz="1050" b="0" dirty="0"/>
              <a:t>)</a:t>
            </a:r>
          </a:p>
          <a:p>
            <a:endParaRPr lang="ko-KR" altLang="en-US" sz="1050" b="0" dirty="0"/>
          </a:p>
          <a:p>
            <a:r>
              <a:rPr lang="ko-KR" altLang="en-US" sz="1050" b="0" dirty="0"/>
              <a:t># 고유 단어 이름만 추출</a:t>
            </a:r>
          </a:p>
          <a:p>
            <a:r>
              <a:rPr lang="ko-KR" altLang="en-US" sz="1050" b="0" dirty="0" err="1"/>
              <a:t>feature_names</a:t>
            </a:r>
            <a:r>
              <a:rPr lang="ko-KR" altLang="en-US" sz="1050" b="0" dirty="0"/>
              <a:t> = </a:t>
            </a:r>
            <a:r>
              <a:rPr lang="ko-KR" altLang="en-US" sz="1050" b="0" dirty="0" err="1"/>
              <a:t>vetorizer.get_feature_names_out</a:t>
            </a:r>
            <a:r>
              <a:rPr lang="ko-KR" altLang="en-US" sz="1050" b="0" dirty="0"/>
              <a:t>()</a:t>
            </a:r>
          </a:p>
          <a:p>
            <a:endParaRPr lang="ko-KR" altLang="en-US" sz="1050" b="0" dirty="0"/>
          </a:p>
          <a:p>
            <a:r>
              <a:rPr lang="ko-KR" altLang="en-US" sz="1050" b="0" dirty="0" err="1"/>
              <a:t>tfidf_array</a:t>
            </a:r>
            <a:r>
              <a:rPr lang="ko-KR" altLang="en-US" sz="1050" b="0" dirty="0"/>
              <a:t> = </a:t>
            </a:r>
            <a:r>
              <a:rPr lang="ko-KR" altLang="en-US" sz="1050" b="0" dirty="0" err="1"/>
              <a:t>tfidf_matrix.toarray</a:t>
            </a:r>
            <a:r>
              <a:rPr lang="ko-KR" altLang="en-US" sz="1050" b="0" dirty="0"/>
              <a:t>()</a:t>
            </a:r>
          </a:p>
          <a:p>
            <a:r>
              <a:rPr lang="ko-KR" altLang="en-US" sz="1050" b="0" dirty="0"/>
              <a:t># 표시</a:t>
            </a:r>
          </a:p>
          <a:p>
            <a:r>
              <a:rPr lang="ko-KR" altLang="en-US" sz="1050" b="0" dirty="0" err="1"/>
              <a:t>print</a:t>
            </a:r>
            <a:r>
              <a:rPr lang="ko-KR" altLang="en-US" sz="1050" b="0" dirty="0"/>
              <a:t>(</a:t>
            </a:r>
            <a:r>
              <a:rPr lang="ko-KR" altLang="en-US" sz="1050" b="0" dirty="0" err="1"/>
              <a:t>tfidf_array</a:t>
            </a:r>
            <a:r>
              <a:rPr lang="ko-KR" altLang="en-US" sz="1050" b="0" dirty="0"/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371E99C-E322-6F77-E71B-4E6F21094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612" y="2893823"/>
            <a:ext cx="4946898" cy="14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CF3F1-0FEA-4F4B-9EFB-A36E94C5FBD5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 dirty="0">
                <a:solidFill>
                  <a:schemeClr val="bg1"/>
                </a:solidFill>
              </a:rPr>
              <a:t>4. </a:t>
            </a:r>
            <a:r>
              <a:rPr lang="ko-KR" altLang="en-US" sz="3600" b="0" dirty="0">
                <a:solidFill>
                  <a:schemeClr val="bg1"/>
                </a:solidFill>
              </a:rPr>
              <a:t>텍스트 </a:t>
            </a:r>
            <a:r>
              <a:rPr lang="ko-KR" altLang="en-US" sz="3600" b="0" dirty="0" err="1">
                <a:solidFill>
                  <a:schemeClr val="bg1"/>
                </a:solidFill>
              </a:rPr>
              <a:t>전처리</a:t>
            </a:r>
            <a:r>
              <a:rPr lang="ko-KR" altLang="en-US" sz="3600" b="0" dirty="0">
                <a:solidFill>
                  <a:schemeClr val="bg1"/>
                </a:solidFill>
              </a:rPr>
              <a:t> </a:t>
            </a:r>
            <a:r>
              <a:rPr lang="en-US" altLang="ko-KR" sz="3600" b="0" dirty="0">
                <a:solidFill>
                  <a:schemeClr val="bg1"/>
                </a:solidFill>
              </a:rPr>
              <a:t>– </a:t>
            </a:r>
            <a:r>
              <a:rPr lang="ko-KR" altLang="en-US" sz="3600" b="0" dirty="0">
                <a:solidFill>
                  <a:schemeClr val="bg1"/>
                </a:solidFill>
              </a:rPr>
              <a:t>인코딩 고급</a:t>
            </a:r>
            <a:endParaRPr lang="en-US" altLang="ko-KR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6376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인코딩 고급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995908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Word2Vec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임베딩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텍스트 개체 틀 64">
            <a:extLst>
              <a:ext uri="{FF2B5EF4-FFF2-40B4-BE49-F238E27FC236}">
                <a16:creationId xmlns:a16="http://schemas.microsoft.com/office/drawing/2014/main" id="{6268E6EE-1960-E4E8-2627-92A1DB0960EB}"/>
              </a:ext>
            </a:extLst>
          </p:cNvPr>
          <p:cNvSpPr txBox="1">
            <a:spLocks/>
          </p:cNvSpPr>
          <p:nvPr/>
        </p:nvSpPr>
        <p:spPr>
          <a:xfrm>
            <a:off x="539552" y="1259630"/>
            <a:ext cx="8208912" cy="7606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단어의 빈도를 계산하여 문서 내에서의 빈도와 전체 빈도를 비교하여 가중치 할당</a:t>
            </a:r>
            <a:endParaRPr kumimoji="0" lang="ko-KR" altLang="en-US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86469-E3CC-4303-48C2-EDA05DB27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17" y="1690838"/>
            <a:ext cx="4501133" cy="23860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873820-A0EC-642E-A04F-5F7412EE0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17" y="4221399"/>
            <a:ext cx="4501133" cy="5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</a:t>
            </a:r>
            <a:r>
              <a:rPr kumimoji="1" lang="ko-KR" altLang="en-US" sz="2400" b="1" i="0" u="none" strike="noStrike" kern="1200" cap="none" spc="0" normalizeH="0" baseline="0" noProof="0" dirty="0" err="1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인코딩 고급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995908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en-US" altLang="ko-KR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Word2Vec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임베딩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텍스트 개체 틀 64">
            <a:extLst>
              <a:ext uri="{FF2B5EF4-FFF2-40B4-BE49-F238E27FC236}">
                <a16:creationId xmlns:a16="http://schemas.microsoft.com/office/drawing/2014/main" id="{6268E6EE-1960-E4E8-2627-92A1DB0960EB}"/>
              </a:ext>
            </a:extLst>
          </p:cNvPr>
          <p:cNvSpPr txBox="1">
            <a:spLocks/>
          </p:cNvSpPr>
          <p:nvPr/>
        </p:nvSpPr>
        <p:spPr>
          <a:xfrm>
            <a:off x="539552" y="1259630"/>
            <a:ext cx="8208912" cy="7606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단어의 빈도를 계산하여 문서 내에서의 빈도와 전체 빈도를 비교하여 가중치 할당</a:t>
            </a:r>
            <a:endParaRPr kumimoji="0" lang="ko-KR" altLang="en-US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B3D042-9EB1-5F18-5F40-32EE68DC3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914" y="1639965"/>
            <a:ext cx="5782162" cy="3262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9D5A6-AC66-8FA5-97FF-B659F6B3B93C}"/>
              </a:ext>
            </a:extLst>
          </p:cNvPr>
          <p:cNvSpPr txBox="1"/>
          <p:nvPr/>
        </p:nvSpPr>
        <p:spPr>
          <a:xfrm>
            <a:off x="28616" y="2245549"/>
            <a:ext cx="28151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Hope can set you free"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라는 문장이 있고 </a:t>
            </a:r>
            <a:endParaRPr lang="en-US" altLang="ko-KR" sz="1100" b="0" i="0" dirty="0">
              <a:solidFill>
                <a:srgbClr val="0D0D0D"/>
              </a:solidFill>
              <a:effectLst/>
              <a:latin typeface="Abadi" panose="020B0604020104020204" pitchFamily="34" charset="0"/>
            </a:endParaRPr>
          </a:p>
          <a:p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창 크기가 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3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입니다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먼저 연속된 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3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개의 단어쌍이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첫 번째 쌍은 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"Hope can set"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입니다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여기서 우리는 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"Hope"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의 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One Hot Encoded </a:t>
            </a:r>
          </a:p>
          <a:p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벡터를 사용하고 창 크기와 같은 크기의 </a:t>
            </a:r>
            <a:endParaRPr lang="en-US" altLang="ko-KR" sz="1100" b="0" i="0" dirty="0">
              <a:solidFill>
                <a:srgbClr val="0D0D0D"/>
              </a:solidFill>
              <a:effectLst/>
              <a:latin typeface="Abadi" panose="020B0604020104020204" pitchFamily="34" charset="0"/>
            </a:endParaRPr>
          </a:p>
          <a:p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숨겨진 레이어에 전달하여 중심 단어</a:t>
            </a:r>
            <a:endParaRPr lang="en-US" altLang="ko-KR" sz="1100" b="0" i="0" dirty="0">
              <a:solidFill>
                <a:srgbClr val="0D0D0D"/>
              </a:solidFill>
              <a:effectLst/>
              <a:latin typeface="Abadi" panose="020B0604020104020204" pitchFamily="34" charset="0"/>
            </a:endParaRPr>
          </a:p>
          <a:p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altLang="ko-KR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'can'</a:t>
            </a:r>
            <a:r>
              <a:rPr lang="ko-KR" altLang="en-US" sz="11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을 예측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9076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모형 실습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(LSTM)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BB523A9-0957-43BC-8672-8BF3BFED78E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07D09B92-55CD-4138-8A5B-D39F410C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4EBBC8-2A7B-491E-B463-F1A3CCB2E216}"/>
                </a:ext>
              </a:extLst>
            </p:cNvPr>
            <p:cNvSpPr/>
            <p:nvPr/>
          </p:nvSpPr>
          <p:spPr>
            <a:xfrm>
              <a:off x="911746" y="2055249"/>
              <a:ext cx="5074337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/>
                <a:t>NLP ( Natural Language Processing)</a:t>
              </a:r>
            </a:p>
          </p:txBody>
        </p:sp>
      </p:grpSp>
      <p:grpSp>
        <p:nvGrpSpPr>
          <p:cNvPr id="2" name="그룹 52">
            <a:extLst>
              <a:ext uri="{FF2B5EF4-FFF2-40B4-BE49-F238E27FC236}">
                <a16:creationId xmlns:a16="http://schemas.microsoft.com/office/drawing/2014/main" id="{147A6A67-257A-0E38-11D7-C16BD8B00962}"/>
              </a:ext>
            </a:extLst>
          </p:cNvPr>
          <p:cNvGrpSpPr/>
          <p:nvPr/>
        </p:nvGrpSpPr>
        <p:grpSpPr>
          <a:xfrm>
            <a:off x="643211" y="1410156"/>
            <a:ext cx="4072805" cy="409829"/>
            <a:chOff x="1049186" y="1449928"/>
            <a:chExt cx="11971129" cy="6906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0E5160C-D269-86AF-5A07-7372B119D1BE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" name="그룹 65">
              <a:extLst>
                <a:ext uri="{FF2B5EF4-FFF2-40B4-BE49-F238E27FC236}">
                  <a16:creationId xmlns:a16="http://schemas.microsoft.com/office/drawing/2014/main" id="{2F083552-CF92-2987-0E3D-529ECE26DB54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7" name="그룹 76">
                <a:extLst>
                  <a:ext uri="{FF2B5EF4-FFF2-40B4-BE49-F238E27FC236}">
                    <a16:creationId xmlns:a16="http://schemas.microsoft.com/office/drawing/2014/main" id="{7E63DDC4-E6F8-35FA-09A5-AF8E4645B3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9" name="모서리가 둥근 직사각형 69">
                  <a:extLst>
                    <a:ext uri="{FF2B5EF4-FFF2-40B4-BE49-F238E27FC236}">
                      <a16:creationId xmlns:a16="http://schemas.microsoft.com/office/drawing/2014/main" id="{84D01A01-734C-0310-FF83-3FFEC83115B2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모서리가 둥근 직사각형 70">
                  <a:extLst>
                    <a:ext uri="{FF2B5EF4-FFF2-40B4-BE49-F238E27FC236}">
                      <a16:creationId xmlns:a16="http://schemas.microsoft.com/office/drawing/2014/main" id="{DBA850AB-24EF-2C68-4101-D537DF404598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자유형 16">
                  <a:extLst>
                    <a:ext uri="{FF2B5EF4-FFF2-40B4-BE49-F238E27FC236}">
                      <a16:creationId xmlns:a16="http://schemas.microsoft.com/office/drawing/2014/main" id="{AF7047B0-E4EE-3552-8DBF-AA5296B7E285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D394FC-99EE-3AE4-B972-D3067455473C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DE02CA-2815-E369-23A2-0B248C75BE6F}"/>
                </a:ext>
              </a:extLst>
            </p:cNvPr>
            <p:cNvSpPr/>
            <p:nvPr/>
          </p:nvSpPr>
          <p:spPr>
            <a:xfrm>
              <a:off x="2463249" y="1555083"/>
              <a:ext cx="2672464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처리</a:t>
              </a:r>
              <a:endParaRPr lang="en-US" altLang="ko-KR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88">
            <a:extLst>
              <a:ext uri="{FF2B5EF4-FFF2-40B4-BE49-F238E27FC236}">
                <a16:creationId xmlns:a16="http://schemas.microsoft.com/office/drawing/2014/main" id="{B1D96CE4-9148-E7CF-AC75-BD84FB85753C}"/>
              </a:ext>
            </a:extLst>
          </p:cNvPr>
          <p:cNvGrpSpPr/>
          <p:nvPr/>
        </p:nvGrpSpPr>
        <p:grpSpPr>
          <a:xfrm>
            <a:off x="643212" y="1938218"/>
            <a:ext cx="4072804" cy="409606"/>
            <a:chOff x="1049187" y="2349884"/>
            <a:chExt cx="11971129" cy="69027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C26DF6F-C3D3-F19C-E032-F56C07D23223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" name="그룹 90">
              <a:extLst>
                <a:ext uri="{FF2B5EF4-FFF2-40B4-BE49-F238E27FC236}">
                  <a16:creationId xmlns:a16="http://schemas.microsoft.com/office/drawing/2014/main" id="{AB9E795A-D2F1-310F-03D5-9587134A090A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19" name="그룹 73">
                <a:extLst>
                  <a:ext uri="{FF2B5EF4-FFF2-40B4-BE49-F238E27FC236}">
                    <a16:creationId xmlns:a16="http://schemas.microsoft.com/office/drawing/2014/main" id="{04531719-FB66-7E08-62CE-C644AFD870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21" name="모서리가 둥근 직사각형 69">
                  <a:extLst>
                    <a:ext uri="{FF2B5EF4-FFF2-40B4-BE49-F238E27FC236}">
                      <a16:creationId xmlns:a16="http://schemas.microsoft.com/office/drawing/2014/main" id="{1BD0C994-CC8D-DA3E-787C-D1A69D3EADF0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모서리가 둥근 직사각형 70">
                  <a:extLst>
                    <a:ext uri="{FF2B5EF4-FFF2-40B4-BE49-F238E27FC236}">
                      <a16:creationId xmlns:a16="http://schemas.microsoft.com/office/drawing/2014/main" id="{5CAB3CBB-9612-E88E-48FC-4EA7A1476066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자유형 22">
                  <a:extLst>
                    <a:ext uri="{FF2B5EF4-FFF2-40B4-BE49-F238E27FC236}">
                      <a16:creationId xmlns:a16="http://schemas.microsoft.com/office/drawing/2014/main" id="{DD1A172D-A6E4-665C-3D01-D0DB79C56DE8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65DBD3-1FCF-0762-100B-04E815C4217C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035CD2A-71E5-4353-3584-3C52608FC47A}"/>
                </a:ext>
              </a:extLst>
            </p:cNvPr>
            <p:cNvSpPr/>
            <p:nvPr/>
          </p:nvSpPr>
          <p:spPr>
            <a:xfrm>
              <a:off x="2463247" y="2458649"/>
              <a:ext cx="435924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</a:t>
              </a:r>
              <a:r>
                <a:rPr lang="ko-KR" altLang="en-US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88">
            <a:extLst>
              <a:ext uri="{FF2B5EF4-FFF2-40B4-BE49-F238E27FC236}">
                <a16:creationId xmlns:a16="http://schemas.microsoft.com/office/drawing/2014/main" id="{9178E20F-A37F-4E90-69AB-0B8E330CA415}"/>
              </a:ext>
            </a:extLst>
          </p:cNvPr>
          <p:cNvGrpSpPr/>
          <p:nvPr/>
        </p:nvGrpSpPr>
        <p:grpSpPr>
          <a:xfrm>
            <a:off x="641117" y="2466057"/>
            <a:ext cx="4072804" cy="409606"/>
            <a:chOff x="1049187" y="2349884"/>
            <a:chExt cx="11971129" cy="69027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FC9BB2E-2852-606D-BDCA-C169610DE130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90">
              <a:extLst>
                <a:ext uri="{FF2B5EF4-FFF2-40B4-BE49-F238E27FC236}">
                  <a16:creationId xmlns:a16="http://schemas.microsoft.com/office/drawing/2014/main" id="{4EA98A94-34BD-477D-7F78-FEAD4BFDC7CF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28" name="그룹 73">
                <a:extLst>
                  <a:ext uri="{FF2B5EF4-FFF2-40B4-BE49-F238E27FC236}">
                    <a16:creationId xmlns:a16="http://schemas.microsoft.com/office/drawing/2014/main" id="{E431FAFB-7CEF-BBEB-53F1-0CF40DE47B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30" name="모서리가 둥근 직사각형 69">
                  <a:extLst>
                    <a:ext uri="{FF2B5EF4-FFF2-40B4-BE49-F238E27FC236}">
                      <a16:creationId xmlns:a16="http://schemas.microsoft.com/office/drawing/2014/main" id="{3ABEAC22-FD82-20B3-92BD-CB25B1814AA2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모서리가 둥근 직사각형 70">
                  <a:extLst>
                    <a:ext uri="{FF2B5EF4-FFF2-40B4-BE49-F238E27FC236}">
                      <a16:creationId xmlns:a16="http://schemas.microsoft.com/office/drawing/2014/main" id="{ACB3D8D7-BDF8-57D5-DBC5-B8413CFFDE39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자유형 22">
                  <a:extLst>
                    <a:ext uri="{FF2B5EF4-FFF2-40B4-BE49-F238E27FC236}">
                      <a16:creationId xmlns:a16="http://schemas.microsoft.com/office/drawing/2014/main" id="{A049C7A2-9068-8359-79E5-4AE210F3476A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624289-13E2-92D2-8027-617ADDCCFDF9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EC5338C-6CAF-30FD-01DF-E5E9A1382063}"/>
                </a:ext>
              </a:extLst>
            </p:cNvPr>
            <p:cNvSpPr/>
            <p:nvPr/>
          </p:nvSpPr>
          <p:spPr>
            <a:xfrm>
              <a:off x="2463247" y="2458649"/>
              <a:ext cx="581986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</a:t>
              </a:r>
              <a:r>
                <a:rPr lang="ko-KR" altLang="en-US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인코딩 기본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88">
            <a:extLst>
              <a:ext uri="{FF2B5EF4-FFF2-40B4-BE49-F238E27FC236}">
                <a16:creationId xmlns:a16="http://schemas.microsoft.com/office/drawing/2014/main" id="{8E79625B-61CE-51BD-91B0-09749A442ED3}"/>
              </a:ext>
            </a:extLst>
          </p:cNvPr>
          <p:cNvGrpSpPr/>
          <p:nvPr/>
        </p:nvGrpSpPr>
        <p:grpSpPr>
          <a:xfrm>
            <a:off x="628750" y="3046923"/>
            <a:ext cx="4072804" cy="409606"/>
            <a:chOff x="1049187" y="2349884"/>
            <a:chExt cx="11971129" cy="6902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DFC02FD-A2E0-E431-ECF0-A73FBEFAFAD2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6" name="그룹 90">
              <a:extLst>
                <a:ext uri="{FF2B5EF4-FFF2-40B4-BE49-F238E27FC236}">
                  <a16:creationId xmlns:a16="http://schemas.microsoft.com/office/drawing/2014/main" id="{336B9BA2-22C4-8C44-F9AA-3C4CC11CAF8A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38" name="그룹 73">
                <a:extLst>
                  <a:ext uri="{FF2B5EF4-FFF2-40B4-BE49-F238E27FC236}">
                    <a16:creationId xmlns:a16="http://schemas.microsoft.com/office/drawing/2014/main" id="{78CFCFA7-3F7A-6B8A-79E4-822F9D196E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42" name="모서리가 둥근 직사각형 69">
                  <a:extLst>
                    <a:ext uri="{FF2B5EF4-FFF2-40B4-BE49-F238E27FC236}">
                      <a16:creationId xmlns:a16="http://schemas.microsoft.com/office/drawing/2014/main" id="{0A415601-7CDE-F21B-26C0-3BF1B11CF81C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모서리가 둥근 직사각형 70">
                  <a:extLst>
                    <a:ext uri="{FF2B5EF4-FFF2-40B4-BE49-F238E27FC236}">
                      <a16:creationId xmlns:a16="http://schemas.microsoft.com/office/drawing/2014/main" id="{3DF5F4A9-1574-FA1C-BF63-3728661842CB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자유형 22">
                  <a:extLst>
                    <a:ext uri="{FF2B5EF4-FFF2-40B4-BE49-F238E27FC236}">
                      <a16:creationId xmlns:a16="http://schemas.microsoft.com/office/drawing/2014/main" id="{18EA1971-CF47-F8C2-1A87-D8D6CBEFD93E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714533-9135-6CC5-F064-65737135689E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4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A36BA0C-6493-B95F-BC04-298F436BEFBB}"/>
                </a:ext>
              </a:extLst>
            </p:cNvPr>
            <p:cNvSpPr/>
            <p:nvPr/>
          </p:nvSpPr>
          <p:spPr>
            <a:xfrm>
              <a:off x="2463247" y="2458649"/>
              <a:ext cx="581986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</a:t>
              </a:r>
              <a:r>
                <a:rPr lang="ko-KR" altLang="en-US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인코딩 고급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88">
            <a:extLst>
              <a:ext uri="{FF2B5EF4-FFF2-40B4-BE49-F238E27FC236}">
                <a16:creationId xmlns:a16="http://schemas.microsoft.com/office/drawing/2014/main" id="{2982D045-7265-E462-E5A0-7482FB5F865F}"/>
              </a:ext>
            </a:extLst>
          </p:cNvPr>
          <p:cNvGrpSpPr/>
          <p:nvPr/>
        </p:nvGrpSpPr>
        <p:grpSpPr>
          <a:xfrm>
            <a:off x="631479" y="3530296"/>
            <a:ext cx="4072804" cy="409606"/>
            <a:chOff x="1049187" y="2349884"/>
            <a:chExt cx="11971129" cy="69027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6E9D1B4-C8C9-2F05-EC30-2AA2FA220F9F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8" name="그룹 90">
              <a:extLst>
                <a:ext uri="{FF2B5EF4-FFF2-40B4-BE49-F238E27FC236}">
                  <a16:creationId xmlns:a16="http://schemas.microsoft.com/office/drawing/2014/main" id="{E38E8962-9BD8-8641-F717-13C9BE705ED0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50" name="그룹 73">
                <a:extLst>
                  <a:ext uri="{FF2B5EF4-FFF2-40B4-BE49-F238E27FC236}">
                    <a16:creationId xmlns:a16="http://schemas.microsoft.com/office/drawing/2014/main" id="{CF9CC2EB-284C-48B4-858A-FB3CAC691E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52" name="모서리가 둥근 직사각형 69">
                  <a:extLst>
                    <a:ext uri="{FF2B5EF4-FFF2-40B4-BE49-F238E27FC236}">
                      <a16:creationId xmlns:a16="http://schemas.microsoft.com/office/drawing/2014/main" id="{8FF8FA64-0286-4655-5D97-C08F8610B2F9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모서리가 둥근 직사각형 70">
                  <a:extLst>
                    <a:ext uri="{FF2B5EF4-FFF2-40B4-BE49-F238E27FC236}">
                      <a16:creationId xmlns:a16="http://schemas.microsoft.com/office/drawing/2014/main" id="{2062FAC0-9042-146E-E5D3-213A95F4DF00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자유형 22">
                  <a:extLst>
                    <a:ext uri="{FF2B5EF4-FFF2-40B4-BE49-F238E27FC236}">
                      <a16:creationId xmlns:a16="http://schemas.microsoft.com/office/drawing/2014/main" id="{F606F041-7608-A175-9568-4A7A33C150E4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849202-5257-13A8-8FCD-25CF3E760DD0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5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72B6AC9-D00F-86B7-E877-A472F1402590}"/>
                </a:ext>
              </a:extLst>
            </p:cNvPr>
            <p:cNvSpPr/>
            <p:nvPr/>
          </p:nvSpPr>
          <p:spPr>
            <a:xfrm>
              <a:off x="2463247" y="2458649"/>
              <a:ext cx="703548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 사례를 통해 알아보는 자연어처리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" name="그룹 88">
            <a:extLst>
              <a:ext uri="{FF2B5EF4-FFF2-40B4-BE49-F238E27FC236}">
                <a16:creationId xmlns:a16="http://schemas.microsoft.com/office/drawing/2014/main" id="{914C1A0A-EC10-41B6-0592-6228F4035272}"/>
              </a:ext>
            </a:extLst>
          </p:cNvPr>
          <p:cNvGrpSpPr/>
          <p:nvPr/>
        </p:nvGrpSpPr>
        <p:grpSpPr>
          <a:xfrm>
            <a:off x="616030" y="4083918"/>
            <a:ext cx="4072804" cy="409606"/>
            <a:chOff x="1049187" y="2349884"/>
            <a:chExt cx="11971129" cy="69027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B951F32-A6C0-8BF0-9DB1-86D0973C2F68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7" name="그룹 90">
              <a:extLst>
                <a:ext uri="{FF2B5EF4-FFF2-40B4-BE49-F238E27FC236}">
                  <a16:creationId xmlns:a16="http://schemas.microsoft.com/office/drawing/2014/main" id="{B4100C46-E528-0AF7-7BFD-12ADCBC62355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59" name="그룹 73">
                <a:extLst>
                  <a:ext uri="{FF2B5EF4-FFF2-40B4-BE49-F238E27FC236}">
                    <a16:creationId xmlns:a16="http://schemas.microsoft.com/office/drawing/2014/main" id="{887C2DFD-0338-3555-0D7B-F10AA97C4E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1" name="모서리가 둥근 직사각형 69">
                  <a:extLst>
                    <a:ext uri="{FF2B5EF4-FFF2-40B4-BE49-F238E27FC236}">
                      <a16:creationId xmlns:a16="http://schemas.microsoft.com/office/drawing/2014/main" id="{DAEC9C85-B878-5E00-7581-5CD8B004FE76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모서리가 둥근 직사각형 70">
                  <a:extLst>
                    <a:ext uri="{FF2B5EF4-FFF2-40B4-BE49-F238E27FC236}">
                      <a16:creationId xmlns:a16="http://schemas.microsoft.com/office/drawing/2014/main" id="{8EDFEE24-B4E8-E2CE-2CA5-DCA2F9704516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자유형 22">
                  <a:extLst>
                    <a:ext uri="{FF2B5EF4-FFF2-40B4-BE49-F238E27FC236}">
                      <a16:creationId xmlns:a16="http://schemas.microsoft.com/office/drawing/2014/main" id="{C23C084D-6F2A-D8A6-FC23-F45142092B6E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C15B8DA-A32E-0E9D-3F87-00C939C37DAA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79B5B43-78E6-9DFE-A34C-770F11363489}"/>
                </a:ext>
              </a:extLst>
            </p:cNvPr>
            <p:cNvSpPr/>
            <p:nvPr/>
          </p:nvSpPr>
          <p:spPr>
            <a:xfrm>
              <a:off x="2463247" y="2458649"/>
              <a:ext cx="2672465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딥러닝 모델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88">
            <a:extLst>
              <a:ext uri="{FF2B5EF4-FFF2-40B4-BE49-F238E27FC236}">
                <a16:creationId xmlns:a16="http://schemas.microsoft.com/office/drawing/2014/main" id="{8E71FD69-5B43-0547-F640-2377EB661972}"/>
              </a:ext>
            </a:extLst>
          </p:cNvPr>
          <p:cNvGrpSpPr/>
          <p:nvPr/>
        </p:nvGrpSpPr>
        <p:grpSpPr>
          <a:xfrm>
            <a:off x="4849144" y="1439901"/>
            <a:ext cx="4072804" cy="409606"/>
            <a:chOff x="1049187" y="2349884"/>
            <a:chExt cx="11971129" cy="69027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5857F9E-3D7D-E2EB-9BCB-E518F4468DA8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6" name="그룹 90">
              <a:extLst>
                <a:ext uri="{FF2B5EF4-FFF2-40B4-BE49-F238E27FC236}">
                  <a16:creationId xmlns:a16="http://schemas.microsoft.com/office/drawing/2014/main" id="{5846FE77-EFDA-760B-6DE8-81684A7F4F7A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68" name="그룹 73">
                <a:extLst>
                  <a:ext uri="{FF2B5EF4-FFF2-40B4-BE49-F238E27FC236}">
                    <a16:creationId xmlns:a16="http://schemas.microsoft.com/office/drawing/2014/main" id="{2D58EFEA-F566-557C-CBF7-FDFF70B79B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70" name="모서리가 둥근 직사각형 69">
                  <a:extLst>
                    <a:ext uri="{FF2B5EF4-FFF2-40B4-BE49-F238E27FC236}">
                      <a16:creationId xmlns:a16="http://schemas.microsoft.com/office/drawing/2014/main" id="{B4855CDE-E557-286C-B4B1-CB34B3A0A6AC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모서리가 둥근 직사각형 70">
                  <a:extLst>
                    <a:ext uri="{FF2B5EF4-FFF2-40B4-BE49-F238E27FC236}">
                      <a16:creationId xmlns:a16="http://schemas.microsoft.com/office/drawing/2014/main" id="{F93EE7B5-D076-D015-15DD-9A82D2D59888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자유형 22">
                  <a:extLst>
                    <a:ext uri="{FF2B5EF4-FFF2-40B4-BE49-F238E27FC236}">
                      <a16:creationId xmlns:a16="http://schemas.microsoft.com/office/drawing/2014/main" id="{D199E15F-3A1E-8161-B709-2416C51B673E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9CDC5E1-64CF-A3DA-045D-5127FB82C85D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7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E2D5CAE-636A-DD15-1622-7E50DF139960}"/>
                </a:ext>
              </a:extLst>
            </p:cNvPr>
            <p:cNvSpPr/>
            <p:nvPr/>
          </p:nvSpPr>
          <p:spPr>
            <a:xfrm>
              <a:off x="2463247" y="2458649"/>
              <a:ext cx="435924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</a:t>
              </a:r>
              <a:r>
                <a:rPr lang="ko-KR" altLang="en-US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고급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3" name="그룹 88">
            <a:extLst>
              <a:ext uri="{FF2B5EF4-FFF2-40B4-BE49-F238E27FC236}">
                <a16:creationId xmlns:a16="http://schemas.microsoft.com/office/drawing/2014/main" id="{A76F806F-7EEE-A3DD-7CBC-C5EB181CE3EC}"/>
              </a:ext>
            </a:extLst>
          </p:cNvPr>
          <p:cNvGrpSpPr/>
          <p:nvPr/>
        </p:nvGrpSpPr>
        <p:grpSpPr>
          <a:xfrm>
            <a:off x="4836777" y="2020767"/>
            <a:ext cx="4072804" cy="409606"/>
            <a:chOff x="1049187" y="2349884"/>
            <a:chExt cx="11971129" cy="690279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6E5C5B8-7A90-58F0-D5D1-FBF20D441F6E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5" name="그룹 90">
              <a:extLst>
                <a:ext uri="{FF2B5EF4-FFF2-40B4-BE49-F238E27FC236}">
                  <a16:creationId xmlns:a16="http://schemas.microsoft.com/office/drawing/2014/main" id="{FFF93756-60E5-9BC1-370E-100F62E6EAF2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77" name="그룹 73">
                <a:extLst>
                  <a:ext uri="{FF2B5EF4-FFF2-40B4-BE49-F238E27FC236}">
                    <a16:creationId xmlns:a16="http://schemas.microsoft.com/office/drawing/2014/main" id="{63788B3C-0326-E348-7A06-DB68D7E095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79" name="모서리가 둥근 직사각형 69">
                  <a:extLst>
                    <a:ext uri="{FF2B5EF4-FFF2-40B4-BE49-F238E27FC236}">
                      <a16:creationId xmlns:a16="http://schemas.microsoft.com/office/drawing/2014/main" id="{2AA13E14-3FD1-9F17-4EBB-C9CF7B069E37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모서리가 둥근 직사각형 70">
                  <a:extLst>
                    <a:ext uri="{FF2B5EF4-FFF2-40B4-BE49-F238E27FC236}">
                      <a16:creationId xmlns:a16="http://schemas.microsoft.com/office/drawing/2014/main" id="{12B1BA14-FEE0-BAEC-0CBA-D7FD039247B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자유형 22">
                  <a:extLst>
                    <a:ext uri="{FF2B5EF4-FFF2-40B4-BE49-F238E27FC236}">
                      <a16:creationId xmlns:a16="http://schemas.microsoft.com/office/drawing/2014/main" id="{5D1D2AFA-0B3A-F846-C12F-68500B1A0472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5D6A93F-8BD0-AD75-1A66-2B01290B13C3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8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E504941-8988-8C31-69E1-247B5BC1BF1E}"/>
                </a:ext>
              </a:extLst>
            </p:cNvPr>
            <p:cNvSpPr/>
            <p:nvPr/>
          </p:nvSpPr>
          <p:spPr>
            <a:xfrm>
              <a:off x="2463247" y="2458649"/>
              <a:ext cx="348287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자연어처리 구조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" name="그룹 88">
            <a:extLst>
              <a:ext uri="{FF2B5EF4-FFF2-40B4-BE49-F238E27FC236}">
                <a16:creationId xmlns:a16="http://schemas.microsoft.com/office/drawing/2014/main" id="{23814CCB-06BE-BF11-8BEF-E28CAA81147B}"/>
              </a:ext>
            </a:extLst>
          </p:cNvPr>
          <p:cNvGrpSpPr/>
          <p:nvPr/>
        </p:nvGrpSpPr>
        <p:grpSpPr>
          <a:xfrm>
            <a:off x="4839506" y="2625086"/>
            <a:ext cx="4072804" cy="409606"/>
            <a:chOff x="1049187" y="2349884"/>
            <a:chExt cx="11971129" cy="69027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FC20284-19B1-0570-1D76-A005AE9F27BA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4" name="그룹 90">
              <a:extLst>
                <a:ext uri="{FF2B5EF4-FFF2-40B4-BE49-F238E27FC236}">
                  <a16:creationId xmlns:a16="http://schemas.microsoft.com/office/drawing/2014/main" id="{29164037-7C52-1948-E125-0C3D99AFFD3E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86" name="그룹 73">
                <a:extLst>
                  <a:ext uri="{FF2B5EF4-FFF2-40B4-BE49-F238E27FC236}">
                    <a16:creationId xmlns:a16="http://schemas.microsoft.com/office/drawing/2014/main" id="{3F86376B-2009-8BA2-9912-F104E0D554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88" name="모서리가 둥근 직사각형 69">
                  <a:extLst>
                    <a:ext uri="{FF2B5EF4-FFF2-40B4-BE49-F238E27FC236}">
                      <a16:creationId xmlns:a16="http://schemas.microsoft.com/office/drawing/2014/main" id="{699EC7CC-B493-AAEF-981B-FE7BDE2C338E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모서리가 둥근 직사각형 70">
                  <a:extLst>
                    <a:ext uri="{FF2B5EF4-FFF2-40B4-BE49-F238E27FC236}">
                      <a16:creationId xmlns:a16="http://schemas.microsoft.com/office/drawing/2014/main" id="{12297A0F-81B7-4053-9E93-AD4F280B3D43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자유형 22">
                  <a:extLst>
                    <a:ext uri="{FF2B5EF4-FFF2-40B4-BE49-F238E27FC236}">
                      <a16:creationId xmlns:a16="http://schemas.microsoft.com/office/drawing/2014/main" id="{A068C9D2-A3CB-A88A-2396-4F5D032BA677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0E8E678-E779-E02A-266B-CAF3A954F328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9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1A63A46-B3DA-FA41-7C5B-93EA7380F1E8}"/>
                </a:ext>
              </a:extLst>
            </p:cNvPr>
            <p:cNvSpPr/>
            <p:nvPr/>
          </p:nvSpPr>
          <p:spPr>
            <a:xfrm>
              <a:off x="2463247" y="2458649"/>
              <a:ext cx="2568808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트랜스포머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" name="그룹 88">
            <a:extLst>
              <a:ext uri="{FF2B5EF4-FFF2-40B4-BE49-F238E27FC236}">
                <a16:creationId xmlns:a16="http://schemas.microsoft.com/office/drawing/2014/main" id="{FDA1AC9B-09C8-16F0-88B3-9B2DEDF879BF}"/>
              </a:ext>
            </a:extLst>
          </p:cNvPr>
          <p:cNvGrpSpPr/>
          <p:nvPr/>
        </p:nvGrpSpPr>
        <p:grpSpPr>
          <a:xfrm>
            <a:off x="4802027" y="3267007"/>
            <a:ext cx="4094834" cy="409606"/>
            <a:chOff x="984435" y="2349884"/>
            <a:chExt cx="12035881" cy="690279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7165F76-52AE-BEAB-BA80-9083E26C0D66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3" name="그룹 90">
              <a:extLst>
                <a:ext uri="{FF2B5EF4-FFF2-40B4-BE49-F238E27FC236}">
                  <a16:creationId xmlns:a16="http://schemas.microsoft.com/office/drawing/2014/main" id="{A15049AF-4CA9-A06B-8451-07CECB97AAD1}"/>
                </a:ext>
              </a:extLst>
            </p:cNvPr>
            <p:cNvGrpSpPr/>
            <p:nvPr/>
          </p:nvGrpSpPr>
          <p:grpSpPr>
            <a:xfrm>
              <a:off x="984435" y="2349884"/>
              <a:ext cx="1336073" cy="690279"/>
              <a:chOff x="913004" y="5443670"/>
              <a:chExt cx="1336073" cy="511997"/>
            </a:xfrm>
          </p:grpSpPr>
          <p:grpSp>
            <p:nvGrpSpPr>
              <p:cNvPr id="95" name="그룹 73">
                <a:extLst>
                  <a:ext uri="{FF2B5EF4-FFF2-40B4-BE49-F238E27FC236}">
                    <a16:creationId xmlns:a16="http://schemas.microsoft.com/office/drawing/2014/main" id="{28FCD215-6F91-2569-52FC-8CE86B3EFC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97" name="모서리가 둥근 직사각형 69">
                  <a:extLst>
                    <a:ext uri="{FF2B5EF4-FFF2-40B4-BE49-F238E27FC236}">
                      <a16:creationId xmlns:a16="http://schemas.microsoft.com/office/drawing/2014/main" id="{6FC5ECDA-FB8B-E875-AF01-3A270FE15C75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모서리가 둥근 직사각형 70">
                  <a:extLst>
                    <a:ext uri="{FF2B5EF4-FFF2-40B4-BE49-F238E27FC236}">
                      <a16:creationId xmlns:a16="http://schemas.microsoft.com/office/drawing/2014/main" id="{7133E30D-A18B-552A-EECA-AB31BEF77AEB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자유형 22">
                  <a:extLst>
                    <a:ext uri="{FF2B5EF4-FFF2-40B4-BE49-F238E27FC236}">
                      <a16:creationId xmlns:a16="http://schemas.microsoft.com/office/drawing/2014/main" id="{5E610E0F-24C9-FEED-25B5-B2D0B891C0C4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148ED95-85C2-9013-E5C4-EE2D118A9077}"/>
                  </a:ext>
                </a:extLst>
              </p:cNvPr>
              <p:cNvSpPr txBox="1"/>
              <p:nvPr/>
            </p:nvSpPr>
            <p:spPr bwMode="auto">
              <a:xfrm>
                <a:off x="913004" y="5518436"/>
                <a:ext cx="1228754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10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BFDCB677-05F8-974B-19A0-E127876D0D92}"/>
                </a:ext>
              </a:extLst>
            </p:cNvPr>
            <p:cNvSpPr/>
            <p:nvPr/>
          </p:nvSpPr>
          <p:spPr>
            <a:xfrm>
              <a:off x="2463248" y="2458649"/>
              <a:ext cx="385038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트랜스포머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심화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9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CF3F1-0FEA-4F4B-9EFB-A36E94C5FBD5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 dirty="0">
                <a:solidFill>
                  <a:schemeClr val="bg1"/>
                </a:solidFill>
              </a:rPr>
              <a:t>1. LSTM </a:t>
            </a:r>
            <a:r>
              <a:rPr lang="ko-KR" altLang="en-US" sz="3600" b="0" dirty="0">
                <a:solidFill>
                  <a:schemeClr val="bg1"/>
                </a:solidFill>
              </a:rPr>
              <a:t>활용 감성분석</a:t>
            </a:r>
            <a:endParaRPr lang="en-US" altLang="ko-KR" sz="3600" b="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28214-77AB-39CD-8E5E-76BBD9CD75A4}"/>
              </a:ext>
            </a:extLst>
          </p:cNvPr>
          <p:cNvSpPr txBox="1"/>
          <p:nvPr/>
        </p:nvSpPr>
        <p:spPr>
          <a:xfrm>
            <a:off x="1367644" y="3507854"/>
            <a:ext cx="6408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딥 러닝을 이용한 자연어 처리 입문</a:t>
            </a:r>
            <a:r>
              <a:rPr lang="en-US" altLang="ko-KR" dirty="0"/>
              <a:t>” </a:t>
            </a:r>
            <a:r>
              <a:rPr lang="ko-KR" altLang="en-US" dirty="0"/>
              <a:t>도서 내 예제를 통해 배워가는 자료</a:t>
            </a:r>
            <a:r>
              <a:rPr lang="en-US" altLang="ko-KR" dirty="0"/>
              <a:t>! </a:t>
            </a:r>
            <a:r>
              <a:rPr lang="ko-KR" altLang="en-US" dirty="0"/>
              <a:t>일부 </a:t>
            </a:r>
            <a:r>
              <a:rPr lang="ko-KR" altLang="en-US" dirty="0" err="1"/>
              <a:t>변형본</a:t>
            </a:r>
            <a:r>
              <a:rPr lang="en-US" altLang="ko-KR" dirty="0"/>
              <a:t> https://</a:t>
            </a:r>
            <a:r>
              <a:rPr lang="en-US" altLang="ko-KR" dirty="0" err="1"/>
              <a:t>wikidocs.net</a:t>
            </a:r>
            <a:r>
              <a:rPr lang="en-US" altLang="ko-KR" dirty="0"/>
              <a:t>/44249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49274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모형 실습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(LSTM)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BB523A9-0957-43BC-8672-8BF3BFED78E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07D09B92-55CD-4138-8A5B-D39F410C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4EBBC8-2A7B-491E-B463-F1A3CCB2E216}"/>
                </a:ext>
              </a:extLst>
            </p:cNvPr>
            <p:cNvSpPr/>
            <p:nvPr/>
          </p:nvSpPr>
          <p:spPr>
            <a:xfrm>
              <a:off x="911746" y="2055249"/>
              <a:ext cx="473434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/>
                <a:t>LSTM (Long Short Term Memory)</a:t>
              </a:r>
            </a:p>
          </p:txBody>
        </p:sp>
      </p:grpSp>
      <p:grpSp>
        <p:nvGrpSpPr>
          <p:cNvPr id="19" name="그룹 52">
            <a:extLst>
              <a:ext uri="{FF2B5EF4-FFF2-40B4-BE49-F238E27FC236}">
                <a16:creationId xmlns:a16="http://schemas.microsoft.com/office/drawing/2014/main" id="{3368B4AF-786B-424D-B21D-1C8E72620959}"/>
              </a:ext>
            </a:extLst>
          </p:cNvPr>
          <p:cNvGrpSpPr/>
          <p:nvPr/>
        </p:nvGrpSpPr>
        <p:grpSpPr>
          <a:xfrm>
            <a:off x="643211" y="1410156"/>
            <a:ext cx="4117023" cy="409829"/>
            <a:chOff x="1049186" y="1449928"/>
            <a:chExt cx="12101099" cy="69065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0F1C106-F0C6-44F3-B1F9-0D1014A3C166}"/>
                </a:ext>
              </a:extLst>
            </p:cNvPr>
            <p:cNvSpPr/>
            <p:nvPr/>
          </p:nvSpPr>
          <p:spPr>
            <a:xfrm>
              <a:off x="1678231" y="1494521"/>
              <a:ext cx="11342084" cy="6009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1" name="그룹 65">
              <a:extLst>
                <a:ext uri="{FF2B5EF4-FFF2-40B4-BE49-F238E27FC236}">
                  <a16:creationId xmlns:a16="http://schemas.microsoft.com/office/drawing/2014/main" id="{7E5B4C3C-41B2-4009-9F6B-E90D954191BC}"/>
                </a:ext>
              </a:extLst>
            </p:cNvPr>
            <p:cNvGrpSpPr/>
            <p:nvPr/>
          </p:nvGrpSpPr>
          <p:grpSpPr>
            <a:xfrm>
              <a:off x="1049186" y="1449928"/>
              <a:ext cx="1271322" cy="690655"/>
              <a:chOff x="977755" y="4888338"/>
              <a:chExt cx="1271322" cy="512276"/>
            </a:xfrm>
          </p:grpSpPr>
          <p:grpSp>
            <p:nvGrpSpPr>
              <p:cNvPr id="23" name="그룹 76">
                <a:extLst>
                  <a:ext uri="{FF2B5EF4-FFF2-40B4-BE49-F238E27FC236}">
                    <a16:creationId xmlns:a16="http://schemas.microsoft.com/office/drawing/2014/main" id="{746D8FA8-D63C-4B22-9B23-0E39430414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5" y="4888338"/>
                <a:ext cx="1271322" cy="512276"/>
                <a:chOff x="827708" y="1950827"/>
                <a:chExt cx="462223" cy="434439"/>
              </a:xfrm>
            </p:grpSpPr>
            <p:sp>
              <p:nvSpPr>
                <p:cNvPr id="25" name="모서리가 둥근 직사각형 69">
                  <a:extLst>
                    <a:ext uri="{FF2B5EF4-FFF2-40B4-BE49-F238E27FC236}">
                      <a16:creationId xmlns:a16="http://schemas.microsoft.com/office/drawing/2014/main" id="{3626C8F3-BCC1-4A1D-B2D3-FAF385781AB5}"/>
                    </a:ext>
                  </a:extLst>
                </p:cNvPr>
                <p:cNvSpPr/>
                <p:nvPr/>
              </p:nvSpPr>
              <p:spPr>
                <a:xfrm>
                  <a:off x="827708" y="1950826"/>
                  <a:ext cx="462223" cy="434439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모서리가 둥근 직사각형 70">
                  <a:extLst>
                    <a:ext uri="{FF2B5EF4-FFF2-40B4-BE49-F238E27FC236}">
                      <a16:creationId xmlns:a16="http://schemas.microsoft.com/office/drawing/2014/main" id="{C5CBC8C3-7C05-4B32-B81F-4C27B23A335D}"/>
                    </a:ext>
                  </a:extLst>
                </p:cNvPr>
                <p:cNvSpPr/>
                <p:nvPr/>
              </p:nvSpPr>
              <p:spPr>
                <a:xfrm>
                  <a:off x="851734" y="1969340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7C74DE"/>
                    </a:gs>
                    <a:gs pos="0">
                      <a:srgbClr val="5E318F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자유형 16">
                  <a:extLst>
                    <a:ext uri="{FF2B5EF4-FFF2-40B4-BE49-F238E27FC236}">
                      <a16:creationId xmlns:a16="http://schemas.microsoft.com/office/drawing/2014/main" id="{76299240-824F-4561-B17E-AB3E3E05DF94}"/>
                    </a:ext>
                  </a:extLst>
                </p:cNvPr>
                <p:cNvSpPr/>
                <p:nvPr/>
              </p:nvSpPr>
              <p:spPr>
                <a:xfrm>
                  <a:off x="865023" y="1980665"/>
                  <a:ext cx="390001" cy="177833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6378D9-A92E-48B7-8F71-694B883213E1}"/>
                  </a:ext>
                </a:extLst>
              </p:cNvPr>
              <p:cNvSpPr txBox="1"/>
              <p:nvPr/>
            </p:nvSpPr>
            <p:spPr bwMode="auto">
              <a:xfrm>
                <a:off x="1163065" y="4963248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A0053B-A072-4968-A8C0-6C2DD20668B1}"/>
                </a:ext>
              </a:extLst>
            </p:cNvPr>
            <p:cNvSpPr/>
            <p:nvPr/>
          </p:nvSpPr>
          <p:spPr>
            <a:xfrm>
              <a:off x="2463249" y="1555083"/>
              <a:ext cx="10687036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RNN</a:t>
              </a:r>
              <a:r>
                <a:rPr lang="ko-KR" altLang="en-US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한 종류로 긴 의존기간을 학습할 수 있음 </a:t>
              </a:r>
              <a:r>
                <a:rPr lang="en-US" altLang="ko-KR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95000"/>
                          <a:lumOff val="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(1997)</a:t>
              </a:r>
            </a:p>
          </p:txBody>
        </p:sp>
      </p:grpSp>
      <p:grpSp>
        <p:nvGrpSpPr>
          <p:cNvPr id="28" name="그룹 88">
            <a:extLst>
              <a:ext uri="{FF2B5EF4-FFF2-40B4-BE49-F238E27FC236}">
                <a16:creationId xmlns:a16="http://schemas.microsoft.com/office/drawing/2014/main" id="{1518561F-01D4-4EAB-89A6-7ABA198101BE}"/>
              </a:ext>
            </a:extLst>
          </p:cNvPr>
          <p:cNvGrpSpPr/>
          <p:nvPr/>
        </p:nvGrpSpPr>
        <p:grpSpPr>
          <a:xfrm>
            <a:off x="643212" y="1938218"/>
            <a:ext cx="4634791" cy="409606"/>
            <a:chOff x="1049187" y="2349884"/>
            <a:chExt cx="13622967" cy="69027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2F4FEA-F76A-496F-80F1-807637F1254B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0" name="그룹 90">
              <a:extLst>
                <a:ext uri="{FF2B5EF4-FFF2-40B4-BE49-F238E27FC236}">
                  <a16:creationId xmlns:a16="http://schemas.microsoft.com/office/drawing/2014/main" id="{2343329A-B3EE-4D94-9FAC-EE039714B514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32" name="그룹 73">
                <a:extLst>
                  <a:ext uri="{FF2B5EF4-FFF2-40B4-BE49-F238E27FC236}">
                    <a16:creationId xmlns:a16="http://schemas.microsoft.com/office/drawing/2014/main" id="{A6ACA256-DA48-4CC6-924E-B0E12195EF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43" name="모서리가 둥근 직사각형 69">
                  <a:extLst>
                    <a:ext uri="{FF2B5EF4-FFF2-40B4-BE49-F238E27FC236}">
                      <a16:creationId xmlns:a16="http://schemas.microsoft.com/office/drawing/2014/main" id="{98B038A4-ECC4-4075-8F31-B3963811E8B9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모서리가 둥근 직사각형 70">
                  <a:extLst>
                    <a:ext uri="{FF2B5EF4-FFF2-40B4-BE49-F238E27FC236}">
                      <a16:creationId xmlns:a16="http://schemas.microsoft.com/office/drawing/2014/main" id="{4D9080E4-3F3E-45F5-BE9C-E1B2BBE9CDC7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자유형 22">
                  <a:extLst>
                    <a:ext uri="{FF2B5EF4-FFF2-40B4-BE49-F238E27FC236}">
                      <a16:creationId xmlns:a16="http://schemas.microsoft.com/office/drawing/2014/main" id="{3E242B99-C4A3-4B49-BC99-C98B09761273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0E1D47F-B897-4638-85E3-2937AED9B673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373733-3C69-4450-9AAB-6EE2EF1084C6}"/>
                </a:ext>
              </a:extLst>
            </p:cNvPr>
            <p:cNvSpPr/>
            <p:nvPr/>
          </p:nvSpPr>
          <p:spPr>
            <a:xfrm>
              <a:off x="2463247" y="2458649"/>
              <a:ext cx="12208907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Forget: </a:t>
              </a:r>
              <a:r>
                <a:rPr lang="ko-KR" altLang="en-US" kern="0" dirty="0" err="1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과거정보잊기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Input: 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현재정보기억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Output: 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최종결과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" name="그룹 88">
            <a:extLst>
              <a:ext uri="{FF2B5EF4-FFF2-40B4-BE49-F238E27FC236}">
                <a16:creationId xmlns:a16="http://schemas.microsoft.com/office/drawing/2014/main" id="{356C280A-117F-43A7-B5BB-F5C4F44FDFE5}"/>
              </a:ext>
            </a:extLst>
          </p:cNvPr>
          <p:cNvGrpSpPr/>
          <p:nvPr/>
        </p:nvGrpSpPr>
        <p:grpSpPr>
          <a:xfrm>
            <a:off x="641117" y="2466057"/>
            <a:ext cx="4072804" cy="409606"/>
            <a:chOff x="1049187" y="2349884"/>
            <a:chExt cx="11971129" cy="690279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8A9E717-00E7-4208-B512-6FF46B909D40}"/>
                </a:ext>
              </a:extLst>
            </p:cNvPr>
            <p:cNvSpPr/>
            <p:nvPr/>
          </p:nvSpPr>
          <p:spPr>
            <a:xfrm>
              <a:off x="1678229" y="2392267"/>
              <a:ext cx="11342087" cy="600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0" name="그룹 90">
              <a:extLst>
                <a:ext uri="{FF2B5EF4-FFF2-40B4-BE49-F238E27FC236}">
                  <a16:creationId xmlns:a16="http://schemas.microsoft.com/office/drawing/2014/main" id="{90C34F07-87E4-48F5-A5FA-AFDACB01DC92}"/>
                </a:ext>
              </a:extLst>
            </p:cNvPr>
            <p:cNvGrpSpPr/>
            <p:nvPr/>
          </p:nvGrpSpPr>
          <p:grpSpPr>
            <a:xfrm>
              <a:off x="1049187" y="2349884"/>
              <a:ext cx="1271321" cy="690279"/>
              <a:chOff x="977756" y="5443670"/>
              <a:chExt cx="1271321" cy="511997"/>
            </a:xfrm>
          </p:grpSpPr>
          <p:grpSp>
            <p:nvGrpSpPr>
              <p:cNvPr id="62" name="그룹 73">
                <a:extLst>
                  <a:ext uri="{FF2B5EF4-FFF2-40B4-BE49-F238E27FC236}">
                    <a16:creationId xmlns:a16="http://schemas.microsoft.com/office/drawing/2014/main" id="{F5DBD997-10A3-4EF9-A2D7-0310C46FC5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7756" y="5443670"/>
                <a:ext cx="1271321" cy="511997"/>
                <a:chOff x="827708" y="1950957"/>
                <a:chExt cx="462223" cy="434822"/>
              </a:xfrm>
            </p:grpSpPr>
            <p:sp>
              <p:nvSpPr>
                <p:cNvPr id="64" name="모서리가 둥근 직사각형 69">
                  <a:extLst>
                    <a:ext uri="{FF2B5EF4-FFF2-40B4-BE49-F238E27FC236}">
                      <a16:creationId xmlns:a16="http://schemas.microsoft.com/office/drawing/2014/main" id="{2C8F2797-8F58-4D29-B0B6-C24F23BE972A}"/>
                    </a:ext>
                  </a:extLst>
                </p:cNvPr>
                <p:cNvSpPr/>
                <p:nvPr/>
              </p:nvSpPr>
              <p:spPr>
                <a:xfrm>
                  <a:off x="827708" y="1950957"/>
                  <a:ext cx="462223" cy="434822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1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모서리가 둥근 직사각형 70">
                  <a:extLst>
                    <a:ext uri="{FF2B5EF4-FFF2-40B4-BE49-F238E27FC236}">
                      <a16:creationId xmlns:a16="http://schemas.microsoft.com/office/drawing/2014/main" id="{D3090F6F-B9D1-4026-8199-70518C3C8272}"/>
                    </a:ext>
                  </a:extLst>
                </p:cNvPr>
                <p:cNvSpPr/>
                <p:nvPr/>
              </p:nvSpPr>
              <p:spPr>
                <a:xfrm>
                  <a:off x="851734" y="1969339"/>
                  <a:ext cx="413586" cy="393346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rgbClr val="0473EE"/>
                    </a:gs>
                    <a:gs pos="0">
                      <a:srgbClr val="0B44B5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38100">
                    <a:srgbClr val="002060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자유형 22">
                  <a:extLst>
                    <a:ext uri="{FF2B5EF4-FFF2-40B4-BE49-F238E27FC236}">
                      <a16:creationId xmlns:a16="http://schemas.microsoft.com/office/drawing/2014/main" id="{B990963D-10B4-49A9-9FA2-8BCF6591D3C2}"/>
                    </a:ext>
                  </a:extLst>
                </p:cNvPr>
                <p:cNvSpPr/>
                <p:nvPr/>
              </p:nvSpPr>
              <p:spPr>
                <a:xfrm>
                  <a:off x="865023" y="1980821"/>
                  <a:ext cx="390001" cy="177990"/>
                </a:xfrm>
                <a:prstGeom prst="roundRect">
                  <a:avLst/>
                </a:prstGeom>
                <a:solidFill>
                  <a:srgbClr val="FFFF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042872">
                    <a:spcBef>
                      <a:spcPts val="300"/>
                    </a:spcBef>
                    <a:defRPr/>
                  </a:pPr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ACC46B-F67D-4651-96F1-5538B73CF9D3}"/>
                  </a:ext>
                </a:extLst>
              </p:cNvPr>
              <p:cNvSpPr txBox="1"/>
              <p:nvPr/>
            </p:nvSpPr>
            <p:spPr bwMode="auto">
              <a:xfrm>
                <a:off x="1163064" y="5518436"/>
                <a:ext cx="944251" cy="362458"/>
              </a:xfrm>
              <a:prstGeom prst="rect">
                <a:avLst/>
              </a:prstGeom>
              <a:noFill/>
              <a:effectLst>
                <a:outerShdw blurRad="127000" algn="ctr" rotWithShape="0">
                  <a:prstClr val="black">
                    <a:alpha val="60000"/>
                  </a:prstClr>
                </a:outerShdw>
              </a:effectLst>
            </p:spPr>
            <p:txBody>
              <a:bodyPr wrap="square" lIns="104287" tIns="52144" rIns="104287" bIns="52144" anchor="ctr">
                <a:spAutoFit/>
              </a:bodyPr>
              <a:lstStyle/>
              <a:p>
                <a:pPr algn="ctr" defTabSz="1042872">
                  <a:spcBef>
                    <a:spcPts val="300"/>
                  </a:spcBef>
                  <a:defRPr/>
                </a:pPr>
                <a:r>
                  <a:rPr lang="en-US" altLang="ko-KR" b="1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5D6EFCF-5381-4A56-B5DE-64BD98C00264}"/>
                </a:ext>
              </a:extLst>
            </p:cNvPr>
            <p:cNvSpPr/>
            <p:nvPr/>
          </p:nvSpPr>
          <p:spPr>
            <a:xfrm>
              <a:off x="2463247" y="2458649"/>
              <a:ext cx="9047373" cy="466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출력 값 이외에 </a:t>
              </a:r>
              <a:r>
                <a:rPr lang="en-US" altLang="ko-KR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LSTM </a:t>
              </a:r>
              <a:r>
                <a:rPr lang="ko-KR" altLang="en-US" kern="0" dirty="0">
                  <a:gradFill>
                    <a:gsLst>
                      <a:gs pos="0">
                        <a:srgbClr val="0070C0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셀 사이에 셀 상태가 존재</a:t>
              </a:r>
              <a:endParaRPr lang="en-US" altLang="ko-KR" kern="0" dirty="0">
                <a:gradFill>
                  <a:gsLst>
                    <a:gs pos="0">
                      <a:srgbClr val="0070C0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AD3EA238-7563-4A3B-8558-B171AAD67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466057"/>
            <a:ext cx="3600666" cy="23278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981FA8-4B52-4424-A456-13B9AAB69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1294293"/>
            <a:ext cx="864096" cy="110338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E8CE3E8-47BA-42A7-B1D2-B70CAFEF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843" y="3098441"/>
            <a:ext cx="1861380" cy="178435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B7DFAD3-35F5-4138-AE0E-5BBD2D7ED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117" y="3098441"/>
            <a:ext cx="1831834" cy="17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8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모형 실습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(LSTM)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BB523A9-0957-43BC-8672-8BF3BFED78E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07D09B92-55CD-4138-8A5B-D39F410C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4EBBC8-2A7B-491E-B463-F1A3CCB2E216}"/>
                </a:ext>
              </a:extLst>
            </p:cNvPr>
            <p:cNvSpPr/>
            <p:nvPr/>
          </p:nvSpPr>
          <p:spPr>
            <a:xfrm>
              <a:off x="911746" y="2055249"/>
              <a:ext cx="473434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/>
                <a:t>LSTM (Long Short Term Memory)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F1FEDA2-8106-407B-85DC-F3A04ADD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88287"/>
            <a:ext cx="1949951" cy="1267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6EB51-B9FD-4C82-8977-5FF2215CDC06}"/>
              </a:ext>
            </a:extLst>
          </p:cNvPr>
          <p:cNvSpPr txBox="1"/>
          <p:nvPr/>
        </p:nvSpPr>
        <p:spPr>
          <a:xfrm>
            <a:off x="1310510" y="2652529"/>
            <a:ext cx="1009956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>
                <a:solidFill>
                  <a:schemeClr val="bg1"/>
                </a:solidFill>
              </a:rPr>
              <a:t>Forget Gate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483FA5-55EA-4736-86D8-B7055905E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993188"/>
            <a:ext cx="1949951" cy="129026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69AE4EA-F412-4368-BD47-52492B4A433B}"/>
              </a:ext>
            </a:extLst>
          </p:cNvPr>
          <p:cNvSpPr txBox="1"/>
          <p:nvPr/>
        </p:nvSpPr>
        <p:spPr>
          <a:xfrm>
            <a:off x="3892327" y="2639345"/>
            <a:ext cx="927178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>
                <a:solidFill>
                  <a:schemeClr val="bg1"/>
                </a:solidFill>
              </a:rPr>
              <a:t>Input Gate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B1A906-0FE2-4C54-B503-E4BDF84BD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749" y="2896645"/>
            <a:ext cx="2134635" cy="136595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2184B44-D5B4-4E70-AD25-0E6D89335394}"/>
              </a:ext>
            </a:extLst>
          </p:cNvPr>
          <p:cNvSpPr txBox="1"/>
          <p:nvPr/>
        </p:nvSpPr>
        <p:spPr>
          <a:xfrm>
            <a:off x="605824" y="4332884"/>
            <a:ext cx="2346003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</a:rPr>
              <a:t>과거 </a:t>
            </a:r>
            <a:r>
              <a:rPr lang="en-US" altLang="ko-KR" b="0" dirty="0">
                <a:solidFill>
                  <a:schemeClr val="tx1"/>
                </a:solidFill>
              </a:rPr>
              <a:t>Cell State</a:t>
            </a:r>
            <a:r>
              <a:rPr lang="ko-KR" altLang="en-US" b="0" dirty="0">
                <a:solidFill>
                  <a:schemeClr val="tx1"/>
                </a:solidFill>
              </a:rPr>
              <a:t>에서 정보 버릴지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tx1"/>
                </a:solidFill>
              </a:rPr>
              <a:t>여부 결정</a:t>
            </a:r>
            <a:endParaRPr lang="en-US" altLang="ko-KR" b="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chemeClr val="tx1"/>
                </a:solidFill>
              </a:rPr>
              <a:t>Sigmoid </a:t>
            </a:r>
            <a:r>
              <a:rPr lang="ko-KR" altLang="en-US" b="0" dirty="0">
                <a:solidFill>
                  <a:schemeClr val="tx1"/>
                </a:solidFill>
              </a:rPr>
              <a:t>함수 활용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D13C4CA-EA85-4E8D-8061-FE6A2DFA61DF}"/>
              </a:ext>
            </a:extLst>
          </p:cNvPr>
          <p:cNvSpPr txBox="1"/>
          <p:nvPr/>
        </p:nvSpPr>
        <p:spPr>
          <a:xfrm>
            <a:off x="3224235" y="4332535"/>
            <a:ext cx="234600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</a:rPr>
              <a:t>신규 입력정보 중 업데이터 대상 선정 </a:t>
            </a:r>
            <a:r>
              <a:rPr lang="en-US" altLang="ko-KR" b="0" dirty="0">
                <a:solidFill>
                  <a:schemeClr val="tx1"/>
                </a:solidFill>
              </a:rPr>
              <a:t>(0: </a:t>
            </a:r>
            <a:r>
              <a:rPr lang="ko-KR" altLang="en-US" b="0" dirty="0">
                <a:solidFill>
                  <a:schemeClr val="tx1"/>
                </a:solidFill>
              </a:rPr>
              <a:t>중요</a:t>
            </a:r>
            <a:r>
              <a:rPr lang="en-US" altLang="ko-KR" b="0" dirty="0">
                <a:solidFill>
                  <a:schemeClr val="tx1"/>
                </a:solidFill>
              </a:rPr>
              <a:t>, 1: </a:t>
            </a:r>
            <a:r>
              <a:rPr lang="ko-KR" altLang="en-US" b="0" dirty="0">
                <a:solidFill>
                  <a:schemeClr val="tx1"/>
                </a:solidFill>
              </a:rPr>
              <a:t>중요</a:t>
            </a:r>
            <a:r>
              <a:rPr lang="en-US" altLang="ko-KR" b="0" dirty="0">
                <a:solidFill>
                  <a:schemeClr val="tx1"/>
                </a:solidFill>
              </a:rPr>
              <a:t>X)</a:t>
            </a:r>
            <a:endParaRPr lang="ko-KR" altLang="en-US" b="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F4D296-9BF0-40FC-85D1-11F53B79B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848" y="1275606"/>
            <a:ext cx="2052221" cy="1326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94991B-7820-4939-AC19-FEF3F4862D53}"/>
              </a:ext>
            </a:extLst>
          </p:cNvPr>
          <p:cNvSpPr txBox="1"/>
          <p:nvPr/>
        </p:nvSpPr>
        <p:spPr>
          <a:xfrm>
            <a:off x="6432557" y="2594577"/>
            <a:ext cx="1057021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0" dirty="0">
                <a:solidFill>
                  <a:schemeClr val="bg1"/>
                </a:solidFill>
              </a:rPr>
              <a:t>Output Gate</a:t>
            </a: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D3DB6-D47D-4062-8E46-78F1F8654A4F}"/>
              </a:ext>
            </a:extLst>
          </p:cNvPr>
          <p:cNvSpPr txBox="1"/>
          <p:nvPr/>
        </p:nvSpPr>
        <p:spPr>
          <a:xfrm>
            <a:off x="5842646" y="4340063"/>
            <a:ext cx="2346003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</a:rPr>
              <a:t>다음 </a:t>
            </a:r>
            <a:r>
              <a:rPr lang="en-US" altLang="ko-KR" b="0" dirty="0">
                <a:solidFill>
                  <a:schemeClr val="tx1"/>
                </a:solidFill>
              </a:rPr>
              <a:t>hidden state</a:t>
            </a:r>
            <a:r>
              <a:rPr lang="ko-KR" altLang="en-US" b="0" dirty="0">
                <a:solidFill>
                  <a:schemeClr val="tx1"/>
                </a:solidFill>
              </a:rPr>
              <a:t>를 결정</a:t>
            </a:r>
            <a:br>
              <a:rPr lang="en-US" altLang="ko-KR" b="0" dirty="0">
                <a:solidFill>
                  <a:schemeClr val="tx1"/>
                </a:solidFill>
              </a:rPr>
            </a:br>
            <a:r>
              <a:rPr lang="en-US" altLang="ko-KR" b="0" dirty="0">
                <a:solidFill>
                  <a:schemeClr val="tx1"/>
                </a:solidFill>
              </a:rPr>
              <a:t>(hidden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state</a:t>
            </a:r>
            <a:r>
              <a:rPr lang="ko-KR" altLang="en-US" b="0" dirty="0">
                <a:solidFill>
                  <a:schemeClr val="tx1"/>
                </a:solidFill>
              </a:rPr>
              <a:t>는 과거 입력정보를 가지고 있음</a:t>
            </a:r>
            <a:r>
              <a:rPr lang="en-US" altLang="ko-KR" b="0" dirty="0">
                <a:solidFill>
                  <a:schemeClr val="tx1"/>
                </a:solidFill>
              </a:rPr>
              <a:t>)</a:t>
            </a:r>
            <a:endParaRPr lang="ko-KR" altLang="en-US" b="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64D3EF-7C79-4CC8-AB40-CE2E556A1C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1620" y="3378918"/>
            <a:ext cx="457345" cy="6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16" defTabSz="957239">
              <a:lnSpc>
                <a:spcPct val="150000"/>
              </a:lnSpc>
              <a:defRPr/>
            </a:pP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모형 실습 </a:t>
            </a:r>
            <a:r>
              <a:rPr lang="en-US" altLang="ko-KR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(LSTM)</a:t>
            </a:r>
            <a:endParaRPr lang="ko-KR" altLang="en-US" sz="240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9">
            <a:extLst>
              <a:ext uri="{FF2B5EF4-FFF2-40B4-BE49-F238E27FC236}">
                <a16:creationId xmlns:a16="http://schemas.microsoft.com/office/drawing/2014/main" id="{ABB523A9-0957-43BC-8672-8BF3BFED78E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17" name="Picture 26" descr="그림2">
              <a:extLst>
                <a:ext uri="{FF2B5EF4-FFF2-40B4-BE49-F238E27FC236}">
                  <a16:creationId xmlns:a16="http://schemas.microsoft.com/office/drawing/2014/main" id="{07D09B92-55CD-4138-8A5B-D39F410C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4EBBC8-2A7B-491E-B463-F1A3CCB2E216}"/>
                </a:ext>
              </a:extLst>
            </p:cNvPr>
            <p:cNvSpPr/>
            <p:nvPr/>
          </p:nvSpPr>
          <p:spPr>
            <a:xfrm>
              <a:off x="911746" y="2055249"/>
              <a:ext cx="6938489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r>
                <a:rPr lang="en-US" altLang="ko-KR" sz="1600" dirty="0"/>
                <a:t>Bi-LSTM (Bidirectional  Long Short Term Memory)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4E80828-F22E-53CE-4158-18A58BDF5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9" y="1320564"/>
            <a:ext cx="3376708" cy="3558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5B3CE9-2062-1D83-C289-2872E4A6734F}"/>
              </a:ext>
            </a:extLst>
          </p:cNvPr>
          <p:cNvSpPr txBox="1"/>
          <p:nvPr/>
        </p:nvSpPr>
        <p:spPr>
          <a:xfrm>
            <a:off x="3887641" y="2211710"/>
            <a:ext cx="532859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Bi-LSTM</a:t>
            </a:r>
            <a:r>
              <a:rPr lang="ko-KR" altLang="en-US" sz="1100" dirty="0"/>
              <a:t>은 </a:t>
            </a:r>
            <a:r>
              <a:rPr lang="en-US" altLang="ko-KR" sz="1100" dirty="0"/>
              <a:t>Bidirectional LSTM</a:t>
            </a:r>
            <a:r>
              <a:rPr lang="ko-KR" altLang="en-US" sz="1100" dirty="0"/>
              <a:t>의 약어로</a:t>
            </a:r>
            <a:r>
              <a:rPr lang="en-US" altLang="ko-KR" sz="1100" dirty="0"/>
              <a:t>, </a:t>
            </a:r>
            <a:r>
              <a:rPr lang="ko-KR" altLang="en-US" sz="1100" dirty="0"/>
              <a:t>양방향성을 갖는 </a:t>
            </a:r>
            <a:r>
              <a:rPr lang="en-US" altLang="ko-KR" sz="1100" dirty="0"/>
              <a:t>LSTM</a:t>
            </a:r>
          </a:p>
          <a:p>
            <a:endParaRPr lang="en-US" altLang="ko-KR" sz="1100" dirty="0"/>
          </a:p>
          <a:p>
            <a:r>
              <a:rPr lang="ko-KR" altLang="en-US" sz="1100" dirty="0"/>
              <a:t>주황색 블록은 </a:t>
            </a:r>
            <a:r>
              <a:rPr lang="en-US" altLang="ko-KR" sz="1100" dirty="0"/>
              <a:t>forward(</a:t>
            </a:r>
            <a:r>
              <a:rPr lang="ko-KR" altLang="en-US" sz="1100" dirty="0" err="1"/>
              <a:t>정방향</a:t>
            </a:r>
            <a:r>
              <a:rPr lang="en-US" altLang="ko-KR" sz="1100" dirty="0"/>
              <a:t>) LSTM</a:t>
            </a:r>
          </a:p>
          <a:p>
            <a:r>
              <a:rPr lang="ko-KR" altLang="en-US" sz="1100" dirty="0"/>
              <a:t>초록색 블록은 </a:t>
            </a:r>
            <a:r>
              <a:rPr lang="en-US" altLang="ko-KR" sz="1100" dirty="0"/>
              <a:t>backward(</a:t>
            </a:r>
            <a:r>
              <a:rPr lang="ko-KR" altLang="en-US" sz="1100" dirty="0"/>
              <a:t>역방향</a:t>
            </a:r>
            <a:r>
              <a:rPr lang="en-US" altLang="ko-KR" sz="1100" dirty="0"/>
              <a:t>) LSTM</a:t>
            </a:r>
          </a:p>
          <a:p>
            <a:endParaRPr lang="en-US" altLang="ko-KR" sz="1100" dirty="0"/>
          </a:p>
          <a:p>
            <a:r>
              <a:rPr lang="en-US" altLang="ko-KR" sz="1100" dirty="0"/>
              <a:t>Tokenizing</a:t>
            </a:r>
            <a:r>
              <a:rPr lang="ko-KR" altLang="en-US" sz="1100" dirty="0"/>
              <a:t>과 </a:t>
            </a:r>
            <a:r>
              <a:rPr lang="en-US" altLang="ko-KR" sz="1100" dirty="0"/>
              <a:t>Embedding</a:t>
            </a:r>
            <a:r>
              <a:rPr lang="ko-KR" altLang="en-US" sz="1100" dirty="0"/>
              <a:t>이 완료된 시퀀스 입력이 </a:t>
            </a:r>
            <a:r>
              <a:rPr lang="en-US" altLang="ko-KR" sz="1100" dirty="0"/>
              <a:t>Bi-LSTM </a:t>
            </a:r>
            <a:r>
              <a:rPr lang="ko-KR" altLang="en-US" sz="1100" dirty="0"/>
              <a:t>전달</a:t>
            </a:r>
            <a:endParaRPr lang="en-US" altLang="ko-KR" sz="1100" dirty="0"/>
          </a:p>
          <a:p>
            <a:r>
              <a:rPr lang="ko-KR" altLang="en-US" sz="1100" dirty="0"/>
              <a:t>각각의 </a:t>
            </a:r>
            <a:r>
              <a:rPr lang="en-US" altLang="ko-KR" sz="1100" dirty="0"/>
              <a:t>forward LSTM</a:t>
            </a:r>
            <a:r>
              <a:rPr lang="ko-KR" altLang="en-US" sz="1100" dirty="0"/>
              <a:t>과 </a:t>
            </a:r>
            <a:r>
              <a:rPr lang="en-US" altLang="ko-KR" sz="1100" dirty="0"/>
              <a:t>backward LSTM</a:t>
            </a:r>
            <a:r>
              <a:rPr lang="ko-KR" altLang="en-US" sz="1100" dirty="0"/>
              <a:t>에 입력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다음으로</a:t>
            </a:r>
            <a:r>
              <a:rPr lang="en-US" altLang="ko-KR" sz="1100" dirty="0"/>
              <a:t>, forward LSTM</a:t>
            </a:r>
            <a:r>
              <a:rPr lang="ko-KR" altLang="en-US" sz="1100" dirty="0"/>
              <a:t>의 </a:t>
            </a:r>
            <a:r>
              <a:rPr lang="en-US" altLang="ko-KR" sz="1100" dirty="0"/>
              <a:t>t</a:t>
            </a:r>
            <a:r>
              <a:rPr lang="ko-KR" altLang="en-US" sz="1100" dirty="0"/>
              <a:t>번째 </a:t>
            </a:r>
            <a:r>
              <a:rPr lang="en-US" altLang="ko-KR" sz="1100" dirty="0"/>
              <a:t>Cell</a:t>
            </a:r>
            <a:r>
              <a:rPr lang="ko-KR" altLang="en-US" sz="1100" dirty="0"/>
              <a:t>과 </a:t>
            </a:r>
            <a:r>
              <a:rPr lang="en-US" altLang="ko-KR" sz="1100" dirty="0"/>
              <a:t>backward LSTM</a:t>
            </a:r>
            <a:r>
              <a:rPr lang="ko-KR" altLang="en-US" sz="1100" dirty="0"/>
              <a:t>의 </a:t>
            </a:r>
            <a:r>
              <a:rPr lang="en-US" altLang="ko-KR" sz="1100" dirty="0"/>
              <a:t>N-t</a:t>
            </a:r>
            <a:r>
              <a:rPr lang="ko-KR" altLang="en-US" sz="1100" dirty="0"/>
              <a:t>번째 </a:t>
            </a:r>
            <a:endParaRPr lang="en-US" altLang="ko-KR" sz="1100" dirty="0"/>
          </a:p>
          <a:p>
            <a:r>
              <a:rPr lang="en-US" altLang="ko-KR" sz="1100" dirty="0"/>
              <a:t>Cell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은닉값을</a:t>
            </a:r>
            <a:r>
              <a:rPr lang="ko-KR" altLang="en-US" sz="1100" dirty="0"/>
              <a:t> </a:t>
            </a:r>
            <a:r>
              <a:rPr lang="en-US" altLang="ko-KR" sz="1100" dirty="0" err="1"/>
              <a:t>Concat</a:t>
            </a:r>
            <a:r>
              <a:rPr lang="ko-KR" altLang="en-US" sz="1100" dirty="0"/>
              <a:t>하여 하나의 벡터 생성</a:t>
            </a:r>
            <a:r>
              <a:rPr lang="en-US" altLang="ko-KR" sz="1100" dirty="0"/>
              <a:t> 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이렇게 모든 </a:t>
            </a:r>
            <a:r>
              <a:rPr lang="en-US" altLang="ko-KR" sz="1100" dirty="0" err="1"/>
              <a:t>Concat</a:t>
            </a:r>
            <a:r>
              <a:rPr lang="en-US" altLang="ko-KR" sz="1100" dirty="0"/>
              <a:t> </a:t>
            </a:r>
            <a:r>
              <a:rPr lang="ko-KR" altLang="en-US" sz="1100" dirty="0"/>
              <a:t>결과물을 사용하여 최종 출력 생성</a:t>
            </a:r>
            <a:r>
              <a:rPr lang="en-US" altLang="ko-KR" sz="1100" dirty="0"/>
              <a:t>. </a:t>
            </a:r>
          </a:p>
          <a:p>
            <a:endParaRPr lang="en-US" altLang="ko-KR" sz="1100" dirty="0"/>
          </a:p>
          <a:p>
            <a:r>
              <a:rPr lang="en-US" altLang="ko-KR" sz="1100" dirty="0"/>
              <a:t>Classification</a:t>
            </a:r>
            <a:r>
              <a:rPr lang="ko-KR" altLang="en-US" sz="1100" dirty="0"/>
              <a:t>을 위해 </a:t>
            </a:r>
            <a:r>
              <a:rPr lang="en-US" altLang="ko-KR" sz="1100" dirty="0"/>
              <a:t>Bi-LSTM</a:t>
            </a:r>
            <a:r>
              <a:rPr lang="ko-KR" altLang="en-US" sz="1100" dirty="0"/>
              <a:t>을 사용할 경우</a:t>
            </a:r>
            <a:r>
              <a:rPr lang="en-US" altLang="ko-KR" sz="1100" dirty="0"/>
              <a:t>, </a:t>
            </a:r>
            <a:r>
              <a:rPr lang="ko-KR" altLang="en-US" sz="1100" dirty="0"/>
              <a:t>각 </a:t>
            </a:r>
            <a:r>
              <a:rPr lang="en-US" altLang="ko-KR" sz="1100" dirty="0"/>
              <a:t>LSTM Cell</a:t>
            </a:r>
            <a:r>
              <a:rPr lang="ko-KR" altLang="en-US" sz="1100" dirty="0"/>
              <a:t>의 </a:t>
            </a:r>
            <a:r>
              <a:rPr lang="en-US" altLang="ko-KR" sz="1100" dirty="0" err="1"/>
              <a:t>Concat</a:t>
            </a:r>
            <a:r>
              <a:rPr lang="en-US" altLang="ko-KR" sz="1100" dirty="0"/>
              <a:t> </a:t>
            </a:r>
            <a:r>
              <a:rPr lang="ko-KR" altLang="en-US" sz="1100" dirty="0"/>
              <a:t>결과물들을 다시 </a:t>
            </a:r>
            <a:r>
              <a:rPr lang="en-US" altLang="ko-KR" sz="1100" dirty="0" err="1"/>
              <a:t>Concat</a:t>
            </a:r>
            <a:r>
              <a:rPr lang="ko-KR" altLang="en-US" sz="1100" dirty="0"/>
              <a:t>한 후 </a:t>
            </a:r>
            <a:r>
              <a:rPr lang="en-US" altLang="ko-KR" sz="1100" dirty="0" err="1"/>
              <a:t>Softmax</a:t>
            </a:r>
            <a:r>
              <a:rPr lang="en-US" altLang="ko-KR" sz="1100" dirty="0"/>
              <a:t> </a:t>
            </a:r>
            <a:r>
              <a:rPr lang="ko-KR" altLang="en-US" sz="1100" dirty="0"/>
              <a:t>함수를 통해 클래스를 추론</a:t>
            </a:r>
          </a:p>
        </p:txBody>
      </p:sp>
    </p:spTree>
    <p:extLst>
      <p:ext uri="{BB962C8B-B14F-4D97-AF65-F5344CB8AC3E}">
        <p14:creationId xmlns:p14="http://schemas.microsoft.com/office/powerpoint/2010/main" val="282302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indent="-389616" defTabSz="957239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탐색</a:t>
            </a:r>
          </a:p>
        </p:txBody>
      </p:sp>
      <p:grpSp>
        <p:nvGrpSpPr>
          <p:cNvPr id="19" name="그룹 9">
            <a:extLst>
              <a:ext uri="{FF2B5EF4-FFF2-40B4-BE49-F238E27FC236}">
                <a16:creationId xmlns:a16="http://schemas.microsoft.com/office/drawing/2014/main" id="{481009CC-8B02-402F-AB33-71143E38F773}"/>
              </a:ext>
            </a:extLst>
          </p:cNvPr>
          <p:cNvGrpSpPr>
            <a:grpSpLocks/>
          </p:cNvGrpSpPr>
          <p:nvPr/>
        </p:nvGrpSpPr>
        <p:grpSpPr bwMode="auto">
          <a:xfrm>
            <a:off x="456468" y="773720"/>
            <a:ext cx="7397503" cy="490250"/>
            <a:chOff x="662673" y="1980431"/>
            <a:chExt cx="9978476" cy="648113"/>
          </a:xfrm>
        </p:grpSpPr>
        <p:pic>
          <p:nvPicPr>
            <p:cNvPr id="20" name="Picture 26" descr="그림2">
              <a:extLst>
                <a:ext uri="{FF2B5EF4-FFF2-40B4-BE49-F238E27FC236}">
                  <a16:creationId xmlns:a16="http://schemas.microsoft.com/office/drawing/2014/main" id="{4433C9AB-6D47-44C8-9799-73611E74B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2673" y="1980431"/>
              <a:ext cx="9978476" cy="648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8A88CA-36B1-4B06-B6E0-7F95C45F5E15}"/>
                </a:ext>
              </a:extLst>
            </p:cNvPr>
            <p:cNvSpPr/>
            <p:nvPr/>
          </p:nvSpPr>
          <p:spPr>
            <a:xfrm>
              <a:off x="911746" y="2055249"/>
              <a:ext cx="1888510" cy="464722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defTabSz="1042846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스팀 게임 리뷰</a:t>
              </a:r>
              <a:endParaRPr lang="en-US" altLang="ko-KR" sz="16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0FA0F2-6C90-48A2-AB7D-6160F0BC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08389"/>
              </p:ext>
            </p:extLst>
          </p:nvPr>
        </p:nvGraphicFramePr>
        <p:xfrm>
          <a:off x="955252" y="3327246"/>
          <a:ext cx="704955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954">
                  <a:extLst>
                    <a:ext uri="{9D8B030D-6E8A-4147-A177-3AD203B41FA5}">
                      <a16:colId xmlns:a16="http://schemas.microsoft.com/office/drawing/2014/main" val="27264843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826308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0067073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8109641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1282555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8035972"/>
                    </a:ext>
                  </a:extLst>
                </a:gridCol>
              </a:tblGrid>
              <a:tr h="4265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Name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Type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Column </a:t>
                      </a:r>
                    </a:p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05490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label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int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리뷰 반응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0: negative</a:t>
                      </a:r>
                    </a:p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1: positive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63233"/>
                  </a:ext>
                </a:extLst>
              </a:tr>
              <a:tr h="25594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reviews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str</a:t>
                      </a:r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리뷰 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200" b="1" kern="120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1F497D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kern="120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1F497D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리뷰내용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42873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C7B3633-4830-51D8-B6E8-FB440B67A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1554535"/>
            <a:ext cx="4161989" cy="16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993150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형태소 분석기 설치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 설치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!pip install </a:t>
            </a:r>
            <a:r>
              <a:rPr lang="en-US" altLang="ko-KR" dirty="0" err="1">
                <a:solidFill>
                  <a:schemeClr val="tx1"/>
                </a:solidFill>
              </a:rPr>
              <a:t>mecab-python3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2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536295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라이브러리 선언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수</a:t>
            </a:r>
            <a:r>
              <a:rPr lang="en-US" altLang="ko-KR" dirty="0">
                <a:solidFill>
                  <a:srgbClr val="00B050"/>
                </a:solidFill>
              </a:rPr>
              <a:t>/</a:t>
            </a:r>
            <a:r>
              <a:rPr lang="ko-KR" altLang="en-US" dirty="0">
                <a:solidFill>
                  <a:srgbClr val="00B050"/>
                </a:solidFill>
              </a:rPr>
              <a:t>데이터</a:t>
            </a:r>
            <a:r>
              <a:rPr lang="en-US" altLang="ko-KR" dirty="0">
                <a:solidFill>
                  <a:srgbClr val="00B050"/>
                </a:solidFill>
              </a:rPr>
              <a:t>/</a:t>
            </a:r>
            <a:r>
              <a:rPr lang="ko-KR" altLang="en-US" dirty="0">
                <a:solidFill>
                  <a:srgbClr val="00B050"/>
                </a:solidFill>
              </a:rPr>
              <a:t>시각화 라이브러리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import pandas as pd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</a:rPr>
              <a:t>numpy</a:t>
            </a:r>
            <a:r>
              <a:rPr lang="en-US" altLang="ko-KR" dirty="0">
                <a:solidFill>
                  <a:schemeClr val="tx1"/>
                </a:solidFill>
              </a:rPr>
              <a:t> as np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</a:rPr>
              <a:t>matplotlib.pyplot</a:t>
            </a:r>
            <a:r>
              <a:rPr lang="en-US" altLang="ko-KR" dirty="0">
                <a:solidFill>
                  <a:schemeClr val="tx1"/>
                </a:solidFill>
              </a:rPr>
              <a:t> as </a:t>
            </a:r>
            <a:r>
              <a:rPr lang="en-US" altLang="ko-KR" dirty="0" err="1">
                <a:solidFill>
                  <a:schemeClr val="tx1"/>
                </a:solidFill>
              </a:rPr>
              <a:t>plt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import seaborn as </a:t>
            </a:r>
            <a:r>
              <a:rPr lang="en-US" altLang="ko-KR" dirty="0" err="1">
                <a:solidFill>
                  <a:schemeClr val="tx1"/>
                </a:solidFill>
              </a:rPr>
              <a:t>sns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NLP </a:t>
            </a:r>
            <a:r>
              <a:rPr lang="ko-KR" altLang="en-US" dirty="0">
                <a:solidFill>
                  <a:srgbClr val="00B050"/>
                </a:solidFill>
              </a:rPr>
              <a:t>라이브러리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from collections import Counter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머신</a:t>
            </a:r>
            <a:r>
              <a:rPr lang="en-US" altLang="ko-KR" dirty="0">
                <a:solidFill>
                  <a:srgbClr val="00B050"/>
                </a:solidFill>
              </a:rPr>
              <a:t>/</a:t>
            </a:r>
            <a:r>
              <a:rPr lang="ko-KR" altLang="en-US" dirty="0">
                <a:solidFill>
                  <a:srgbClr val="00B050"/>
                </a:solidFill>
              </a:rPr>
              <a:t>딥러닝 라이브러리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</a:rPr>
              <a:t>sklearn.model_selection</a:t>
            </a:r>
            <a:r>
              <a:rPr lang="en-US" altLang="ko-KR" dirty="0">
                <a:solidFill>
                  <a:schemeClr val="tx1"/>
                </a:solidFill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</a:rPr>
              <a:t>train_test_split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</a:rPr>
              <a:t>tensorflow.keras.preprocessing.text</a:t>
            </a:r>
            <a:r>
              <a:rPr lang="en-US" altLang="ko-KR" dirty="0">
                <a:solidFill>
                  <a:schemeClr val="tx1"/>
                </a:solidFill>
              </a:rPr>
              <a:t> import Tokenizer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</a:rPr>
              <a:t>tensorflow.keras.preprocessing.sequence</a:t>
            </a:r>
            <a:r>
              <a:rPr lang="en-US" altLang="ko-KR" dirty="0">
                <a:solidFill>
                  <a:schemeClr val="tx1"/>
                </a:solidFill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</a:rPr>
              <a:t>pad_sequences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4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763921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dataUrl</a:t>
            </a:r>
            <a:r>
              <a:rPr lang="en-US" altLang="ko-KR" dirty="0">
                <a:solidFill>
                  <a:schemeClr val="tx1"/>
                </a:solidFill>
              </a:rPr>
              <a:t> = "https://</a:t>
            </a:r>
            <a:r>
              <a:rPr lang="en-US" altLang="ko-KR" dirty="0" err="1">
                <a:solidFill>
                  <a:schemeClr val="tx1"/>
                </a:solidFill>
              </a:rPr>
              <a:t>raw.githubusercontent.com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hyokwan</a:t>
            </a:r>
            <a:r>
              <a:rPr lang="en-US" altLang="ko-KR" dirty="0">
                <a:solidFill>
                  <a:schemeClr val="tx1"/>
                </a:solidFill>
              </a:rPr>
              <a:t>/python-lecture/master/dataset/</a:t>
            </a:r>
            <a:r>
              <a:rPr lang="en-US" altLang="ko-KR" dirty="0" err="1">
                <a:solidFill>
                  <a:schemeClr val="tx1"/>
                </a:solidFill>
              </a:rPr>
              <a:t>steam_review.csv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reviewData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pd.read_csv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dataUrl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print('</a:t>
            </a:r>
            <a:r>
              <a:rPr lang="ko-KR" altLang="en-US" dirty="0">
                <a:solidFill>
                  <a:schemeClr val="tx1"/>
                </a:solidFill>
              </a:rPr>
              <a:t>전체 리뷰 개수 </a:t>
            </a:r>
            <a:r>
              <a:rPr lang="en-US" altLang="ko-KR" dirty="0">
                <a:solidFill>
                  <a:schemeClr val="tx1"/>
                </a:solidFill>
              </a:rPr>
              <a:t>: {}'.format( </a:t>
            </a:r>
            <a:r>
              <a:rPr lang="en-US" altLang="ko-KR" dirty="0" err="1">
                <a:solidFill>
                  <a:schemeClr val="tx1"/>
                </a:solidFill>
              </a:rPr>
              <a:t>len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reviewData</a:t>
            </a:r>
            <a:r>
              <a:rPr lang="en-US" altLang="ko-KR" dirty="0">
                <a:solidFill>
                  <a:schemeClr val="tx1"/>
                </a:solidFill>
              </a:rPr>
              <a:t>)) 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reviews </a:t>
            </a:r>
            <a:r>
              <a:rPr lang="ko-KR" altLang="en-US" dirty="0">
                <a:solidFill>
                  <a:srgbClr val="00B050"/>
                </a:solidFill>
              </a:rPr>
              <a:t>열에서 중복확인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reviewData</a:t>
            </a:r>
            <a:r>
              <a:rPr lang="en-US" altLang="ko-KR" dirty="0">
                <a:solidFill>
                  <a:schemeClr val="tx1"/>
                </a:solidFill>
              </a:rPr>
              <a:t>['reviews'].</a:t>
            </a:r>
            <a:r>
              <a:rPr lang="en-US" altLang="ko-KR" dirty="0" err="1">
                <a:solidFill>
                  <a:schemeClr val="tx1"/>
                </a:solidFill>
              </a:rPr>
              <a:t>nunique</a:t>
            </a:r>
            <a:r>
              <a:rPr lang="en-US" altLang="ko-KR" dirty="0">
                <a:solidFill>
                  <a:schemeClr val="tx1"/>
                </a:solidFill>
              </a:rPr>
              <a:t>(), </a:t>
            </a:r>
            <a:r>
              <a:rPr lang="en-US" altLang="ko-KR" dirty="0" err="1">
                <a:solidFill>
                  <a:schemeClr val="tx1"/>
                </a:solidFill>
              </a:rPr>
              <a:t>reviewData</a:t>
            </a:r>
            <a:r>
              <a:rPr lang="en-US" altLang="ko-KR" dirty="0">
                <a:solidFill>
                  <a:schemeClr val="tx1"/>
                </a:solidFill>
              </a:rPr>
              <a:t>['label'].</a:t>
            </a:r>
            <a:r>
              <a:rPr lang="en-US" altLang="ko-KR" dirty="0" err="1">
                <a:solidFill>
                  <a:schemeClr val="tx1"/>
                </a:solidFill>
              </a:rPr>
              <a:t>nunique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reviews </a:t>
            </a:r>
            <a:r>
              <a:rPr lang="ko-KR" altLang="en-US" dirty="0">
                <a:solidFill>
                  <a:srgbClr val="00B050"/>
                </a:solidFill>
              </a:rPr>
              <a:t>열에서 중복인 내용이 있다면 중복 제거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reviewData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reviewData.drop_duplicates</a:t>
            </a:r>
            <a:r>
              <a:rPr lang="en-US" altLang="ko-KR" dirty="0">
                <a:solidFill>
                  <a:schemeClr val="tx1"/>
                </a:solidFill>
              </a:rPr>
              <a:t>( ['reviews’] )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print("</a:t>
            </a:r>
            <a:r>
              <a:rPr lang="ko-KR" altLang="en-US" dirty="0">
                <a:solidFill>
                  <a:schemeClr val="tx1"/>
                </a:solidFill>
              </a:rPr>
              <a:t>데이터 </a:t>
            </a:r>
            <a:r>
              <a:rPr lang="en-US" altLang="ko-KR" dirty="0">
                <a:solidFill>
                  <a:schemeClr val="tx1"/>
                </a:solidFill>
              </a:rPr>
              <a:t>shape : {}".format(</a:t>
            </a:r>
            <a:r>
              <a:rPr lang="en-US" altLang="ko-KR" dirty="0" err="1">
                <a:solidFill>
                  <a:schemeClr val="tx1"/>
                </a:solidFill>
              </a:rPr>
              <a:t>reviewData.shape</a:t>
            </a:r>
            <a:r>
              <a:rPr lang="en-US" altLang="ko-KR" dirty="0">
                <a:solidFill>
                  <a:schemeClr val="tx1"/>
                </a:solidFill>
              </a:rPr>
              <a:t> )  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reviews </a:t>
            </a:r>
            <a:r>
              <a:rPr lang="ko-KR" altLang="en-US" dirty="0">
                <a:solidFill>
                  <a:srgbClr val="00B050"/>
                </a:solidFill>
              </a:rPr>
              <a:t>열에서 </a:t>
            </a:r>
            <a:r>
              <a:rPr lang="en-US" altLang="ko-KR" dirty="0">
                <a:solidFill>
                  <a:srgbClr val="00B050"/>
                </a:solidFill>
              </a:rPr>
              <a:t>null </a:t>
            </a:r>
            <a:r>
              <a:rPr lang="ko-KR" altLang="en-US" dirty="0">
                <a:solidFill>
                  <a:srgbClr val="00B050"/>
                </a:solidFill>
              </a:rPr>
              <a:t>체크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total_data.isnull</a:t>
            </a:r>
            <a:r>
              <a:rPr lang="en-US" altLang="ko-KR" dirty="0">
                <a:solidFill>
                  <a:schemeClr val="tx1"/>
                </a:solidFill>
              </a:rPr>
              <a:t>().sum()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78076C-9546-429F-4BC6-2A2BA65C9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72" y="3147814"/>
            <a:ext cx="4134047" cy="16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7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290686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훈련데이터 테스트데이터 분리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trainData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testData</a:t>
            </a:r>
            <a:r>
              <a:rPr lang="en-US" altLang="ko-KR" dirty="0">
                <a:solidFill>
                  <a:schemeClr val="tx1"/>
                </a:solidFill>
              </a:rPr>
              <a:t> =\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train_test_split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total_data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test_size</a:t>
            </a:r>
            <a:r>
              <a:rPr lang="en-US" altLang="ko-KR" dirty="0">
                <a:solidFill>
                  <a:schemeClr val="tx1"/>
                </a:solidFill>
              </a:rPr>
              <a:t> = 0.25, </a:t>
            </a:r>
            <a:r>
              <a:rPr lang="en-US" altLang="ko-KR" dirty="0" err="1">
                <a:solidFill>
                  <a:schemeClr val="tx1"/>
                </a:solidFill>
              </a:rPr>
              <a:t>random_state</a:t>
            </a:r>
            <a:r>
              <a:rPr lang="en-US" altLang="ko-KR" dirty="0">
                <a:solidFill>
                  <a:schemeClr val="tx1"/>
                </a:solidFill>
              </a:rPr>
              <a:t> = 42)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trainData.shape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testData.shape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8EA05-6A38-512D-FBA1-32749B48B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027" y="2571750"/>
            <a:ext cx="5502944" cy="19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7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810408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정답지 분포 확인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trainData</a:t>
            </a:r>
            <a:r>
              <a:rPr lang="en-US" altLang="ko-KR" dirty="0">
                <a:solidFill>
                  <a:schemeClr val="tx1"/>
                </a:solidFill>
              </a:rPr>
              <a:t>["label"].</a:t>
            </a:r>
            <a:r>
              <a:rPr lang="en-US" altLang="ko-KR" dirty="0" err="1">
                <a:solidFill>
                  <a:schemeClr val="tx1"/>
                </a:solidFill>
              </a:rPr>
              <a:t>value_counts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plt.figure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figsize</a:t>
            </a:r>
            <a:r>
              <a:rPr lang="en-US" altLang="ko-KR" dirty="0">
                <a:solidFill>
                  <a:schemeClr val="tx1"/>
                </a:solidFill>
              </a:rPr>
              <a:t>=(5,3))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sns.countplot</a:t>
            </a:r>
            <a:r>
              <a:rPr lang="en-US" altLang="ko-KR" dirty="0">
                <a:solidFill>
                  <a:schemeClr val="tx1"/>
                </a:solidFill>
              </a:rPr>
              <a:t>(data=</a:t>
            </a:r>
            <a:r>
              <a:rPr lang="en-US" altLang="ko-KR" dirty="0" err="1">
                <a:solidFill>
                  <a:schemeClr val="tx1"/>
                </a:solidFill>
              </a:rPr>
              <a:t>trainData</a:t>
            </a:r>
            <a:r>
              <a:rPr lang="en-US" altLang="ko-KR" dirty="0">
                <a:solidFill>
                  <a:schemeClr val="tx1"/>
                </a:solidFill>
              </a:rPr>
              <a:t>, x=</a:t>
            </a:r>
            <a:r>
              <a:rPr lang="en-US" altLang="ko-KR" dirty="0" err="1">
                <a:solidFill>
                  <a:schemeClr val="tx1"/>
                </a:solidFill>
              </a:rPr>
              <a:t>trainData.label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2C611D-32CF-8845-854A-C8618FB42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2283718"/>
            <a:ext cx="4019153" cy="241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9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CF3F1-0FEA-4F4B-9EFB-A36E94C5FBD5}"/>
              </a:ext>
            </a:extLst>
          </p:cNvPr>
          <p:cNvSpPr txBox="1"/>
          <p:nvPr/>
        </p:nvSpPr>
        <p:spPr>
          <a:xfrm>
            <a:off x="0" y="2211710"/>
            <a:ext cx="9144000" cy="925071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3600" b="0" dirty="0">
                <a:solidFill>
                  <a:schemeClr val="bg1"/>
                </a:solidFill>
              </a:rPr>
              <a:t>1. </a:t>
            </a:r>
            <a:r>
              <a:rPr lang="ko-KR" altLang="en-US" sz="3600" b="0" dirty="0">
                <a:solidFill>
                  <a:schemeClr val="bg1"/>
                </a:solidFill>
              </a:rPr>
              <a:t>텍스트 정제</a:t>
            </a:r>
            <a:endParaRPr lang="en-US" altLang="ko-KR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03991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763921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정제하기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87051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</a:rPr>
              <a:t>import pandas as pd</a:t>
            </a:r>
          </a:p>
          <a:p>
            <a:endParaRPr lang="en-US" altLang="ko-KR" sz="1100" dirty="0">
              <a:solidFill>
                <a:srgbClr val="00B050"/>
              </a:solidFill>
            </a:endParaRPr>
          </a:p>
          <a:p>
            <a:r>
              <a:rPr lang="en-US" altLang="ko-KR" sz="1100" dirty="0">
                <a:solidFill>
                  <a:srgbClr val="00B050"/>
                </a:solidFill>
              </a:rPr>
              <a:t># </a:t>
            </a:r>
            <a:r>
              <a:rPr lang="ko-KR" altLang="en-US" sz="1100" dirty="0">
                <a:solidFill>
                  <a:srgbClr val="00B050"/>
                </a:solidFill>
              </a:rPr>
              <a:t>예시 데이터프레임 생성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data = {"reviews": ["Good game!","", "</a:t>
            </a:r>
            <a:r>
              <a:rPr lang="ko-KR" altLang="en-US" sz="1100" dirty="0">
                <a:solidFill>
                  <a:schemeClr val="tx1"/>
                </a:solidFill>
              </a:rPr>
              <a:t>재미있는 게임입니다</a:t>
            </a:r>
            <a:r>
              <a:rPr lang="en-US" altLang="ko-KR" sz="1100" dirty="0">
                <a:solidFill>
                  <a:schemeClr val="tx1"/>
                </a:solidFill>
              </a:rPr>
              <a:t>^^", "Not bad :)", "Excellent!!", "</a:t>
            </a:r>
            <a:r>
              <a:rPr lang="ko-KR" altLang="en-US" sz="1100" dirty="0">
                <a:solidFill>
                  <a:schemeClr val="tx1"/>
                </a:solidFill>
              </a:rPr>
              <a:t>훌륭한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!!", "Average..."]}</a:t>
            </a:r>
          </a:p>
          <a:p>
            <a:r>
              <a:rPr lang="en-US" altLang="ko-KR" sz="1100" dirty="0" err="1">
                <a:solidFill>
                  <a:schemeClr val="tx1"/>
                </a:solidFill>
              </a:rPr>
              <a:t>df</a:t>
            </a:r>
            <a:r>
              <a:rPr lang="en-US" altLang="ko-KR" sz="1100" dirty="0">
                <a:solidFill>
                  <a:schemeClr val="tx1"/>
                </a:solidFill>
              </a:rPr>
              <a:t> = </a:t>
            </a:r>
            <a:r>
              <a:rPr lang="en-US" altLang="ko-KR" sz="1100" dirty="0" err="1">
                <a:solidFill>
                  <a:schemeClr val="tx1"/>
                </a:solidFill>
              </a:rPr>
              <a:t>pd.DataFrame</a:t>
            </a:r>
            <a:r>
              <a:rPr lang="en-US" altLang="ko-KR" sz="1100" dirty="0">
                <a:solidFill>
                  <a:schemeClr val="tx1"/>
                </a:solidFill>
              </a:rPr>
              <a:t>(data)</a:t>
            </a:r>
          </a:p>
          <a:p>
            <a:endParaRPr lang="en-US" altLang="ko-KR" sz="1100" dirty="0">
              <a:solidFill>
                <a:srgbClr val="00B050"/>
              </a:solidFill>
            </a:endParaRPr>
          </a:p>
          <a:p>
            <a:r>
              <a:rPr lang="en-US" altLang="ko-KR" sz="1100" dirty="0">
                <a:solidFill>
                  <a:srgbClr val="00B050"/>
                </a:solidFill>
              </a:rPr>
              <a:t># </a:t>
            </a:r>
            <a:r>
              <a:rPr lang="ko-KR" altLang="en-US" sz="1100" dirty="0">
                <a:solidFill>
                  <a:srgbClr val="00B050"/>
                </a:solidFill>
              </a:rPr>
              <a:t>한글과 영문을 제외한 모든 문자를 공백으로 대체</a:t>
            </a:r>
          </a:p>
          <a:p>
            <a:r>
              <a:rPr lang="en-US" altLang="ko-KR" sz="1100" dirty="0" err="1">
                <a:solidFill>
                  <a:schemeClr val="tx1"/>
                </a:solidFill>
              </a:rPr>
              <a:t>df</a:t>
            </a:r>
            <a:r>
              <a:rPr lang="en-US" altLang="ko-KR" sz="1100" dirty="0">
                <a:solidFill>
                  <a:schemeClr val="tx1"/>
                </a:solidFill>
              </a:rPr>
              <a:t>["</a:t>
            </a:r>
            <a:r>
              <a:rPr lang="en-US" altLang="ko-KR" sz="1100" dirty="0" err="1">
                <a:solidFill>
                  <a:schemeClr val="tx1"/>
                </a:solidFill>
              </a:rPr>
              <a:t>clean_reviews</a:t>
            </a:r>
            <a:r>
              <a:rPr lang="en-US" altLang="ko-KR" sz="1100" dirty="0">
                <a:solidFill>
                  <a:schemeClr val="tx1"/>
                </a:solidFill>
              </a:rPr>
              <a:t>"] = </a:t>
            </a:r>
            <a:r>
              <a:rPr lang="en-US" altLang="ko-KR" sz="1100" dirty="0" err="1">
                <a:solidFill>
                  <a:schemeClr val="tx1"/>
                </a:solidFill>
              </a:rPr>
              <a:t>df</a:t>
            </a:r>
            <a:r>
              <a:rPr lang="en-US" altLang="ko-KR" sz="1100" dirty="0">
                <a:solidFill>
                  <a:schemeClr val="tx1"/>
                </a:solidFill>
              </a:rPr>
              <a:t>["reviews"].replace("[^</a:t>
            </a:r>
            <a:r>
              <a:rPr lang="ko-KR" altLang="en-US" sz="1100" dirty="0" err="1">
                <a:solidFill>
                  <a:schemeClr val="tx1"/>
                </a:solidFill>
              </a:rPr>
              <a:t>ㄱ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 err="1">
                <a:solidFill>
                  <a:schemeClr val="tx1"/>
                </a:solidFill>
              </a:rPr>
              <a:t>힣</a:t>
            </a:r>
            <a:r>
              <a:rPr lang="en-US" altLang="ko-KR" sz="1100" dirty="0">
                <a:solidFill>
                  <a:schemeClr val="tx1"/>
                </a:solidFill>
              </a:rPr>
              <a:t>a-</a:t>
            </a:r>
            <a:r>
              <a:rPr lang="en-US" altLang="ko-KR" sz="1100" dirty="0" err="1">
                <a:solidFill>
                  <a:schemeClr val="tx1"/>
                </a:solidFill>
              </a:rPr>
              <a:t>zA</a:t>
            </a:r>
            <a:r>
              <a:rPr lang="en-US" altLang="ko-KR" sz="1100" dirty="0">
                <a:solidFill>
                  <a:schemeClr val="tx1"/>
                </a:solidFill>
              </a:rPr>
              <a:t>-Z]", " ", regex=True)</a:t>
            </a:r>
          </a:p>
          <a:p>
            <a:r>
              <a:rPr lang="en-US" altLang="ko-KR" sz="1100" dirty="0" err="1">
                <a:solidFill>
                  <a:schemeClr val="tx1"/>
                </a:solidFill>
              </a:rPr>
              <a:t>df</a:t>
            </a:r>
            <a:r>
              <a:rPr lang="en-US" altLang="ko-KR" sz="1100" dirty="0">
                <a:solidFill>
                  <a:schemeClr val="tx1"/>
                </a:solidFill>
              </a:rPr>
              <a:t>["</a:t>
            </a:r>
            <a:r>
              <a:rPr lang="en-US" altLang="ko-KR" sz="1100" dirty="0" err="1">
                <a:solidFill>
                  <a:schemeClr val="tx1"/>
                </a:solidFill>
              </a:rPr>
              <a:t>clean_reviews</a:t>
            </a:r>
            <a:r>
              <a:rPr lang="en-US" altLang="ko-KR" sz="1100" dirty="0">
                <a:solidFill>
                  <a:schemeClr val="tx1"/>
                </a:solidFill>
              </a:rPr>
              <a:t>"] = </a:t>
            </a:r>
            <a:r>
              <a:rPr lang="en-US" altLang="ko-KR" sz="1100" dirty="0" err="1">
                <a:solidFill>
                  <a:schemeClr val="tx1"/>
                </a:solidFill>
              </a:rPr>
              <a:t>df</a:t>
            </a:r>
            <a:r>
              <a:rPr lang="en-US" altLang="ko-KR" sz="1100" dirty="0">
                <a:solidFill>
                  <a:schemeClr val="tx1"/>
                </a:solidFill>
              </a:rPr>
              <a:t>["reviews"].replace("", </a:t>
            </a:r>
            <a:r>
              <a:rPr lang="en-US" altLang="ko-KR" sz="1100" dirty="0" err="1">
                <a:solidFill>
                  <a:schemeClr val="tx1"/>
                </a:solidFill>
              </a:rPr>
              <a:t>np.nan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print(</a:t>
            </a:r>
            <a:r>
              <a:rPr lang="en-US" altLang="ko-KR" sz="1100" dirty="0" err="1">
                <a:solidFill>
                  <a:schemeClr val="tx1"/>
                </a:solidFill>
              </a:rPr>
              <a:t>df.isnull</a:t>
            </a:r>
            <a:r>
              <a:rPr lang="en-US" altLang="ko-KR" sz="1100" dirty="0">
                <a:solidFill>
                  <a:schemeClr val="tx1"/>
                </a:solidFill>
              </a:rPr>
              <a:t>().sum())</a:t>
            </a:r>
          </a:p>
          <a:p>
            <a:r>
              <a:rPr lang="en-US" altLang="ko-KR" sz="1100" dirty="0" err="1">
                <a:solidFill>
                  <a:schemeClr val="tx1"/>
                </a:solidFill>
              </a:rPr>
              <a:t>df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06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763921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정제하기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def </a:t>
            </a:r>
            <a:r>
              <a:rPr lang="en-US" altLang="ko-KR" dirty="0" err="1">
                <a:solidFill>
                  <a:schemeClr val="tx1"/>
                </a:solidFill>
              </a:rPr>
              <a:t>cleanData</a:t>
            </a:r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dirty="0" err="1">
                <a:solidFill>
                  <a:schemeClr val="tx1"/>
                </a:solidFill>
              </a:rPr>
              <a:t>indf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targetColumn</a:t>
            </a:r>
            <a:r>
              <a:rPr lang="en-US" altLang="ko-KR" dirty="0">
                <a:solidFill>
                  <a:schemeClr val="tx1"/>
                </a:solidFill>
              </a:rPr>
              <a:t> ):</a:t>
            </a:r>
          </a:p>
          <a:p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    # </a:t>
            </a:r>
            <a:r>
              <a:rPr lang="ko-KR" altLang="en-US" dirty="0">
                <a:solidFill>
                  <a:srgbClr val="00B050"/>
                </a:solidFill>
              </a:rPr>
              <a:t>한글과 영문을 제외한 모든 문자를 공백으로 대체 </a:t>
            </a:r>
            <a:r>
              <a:rPr lang="en-US" altLang="ko-KR" dirty="0">
                <a:solidFill>
                  <a:srgbClr val="00B050"/>
                </a:solidFill>
              </a:rPr>
              <a:t># Null </a:t>
            </a:r>
            <a:r>
              <a:rPr lang="ko-KR" altLang="en-US" dirty="0">
                <a:solidFill>
                  <a:srgbClr val="00B050"/>
                </a:solidFill>
              </a:rPr>
              <a:t>값 제거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indf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targetColumn</a:t>
            </a:r>
            <a:r>
              <a:rPr lang="en-US" altLang="ko-KR" dirty="0">
                <a:solidFill>
                  <a:schemeClr val="tx1"/>
                </a:solidFill>
              </a:rPr>
              <a:t>] = </a:t>
            </a:r>
            <a:r>
              <a:rPr lang="en-US" altLang="ko-KR" dirty="0" err="1">
                <a:solidFill>
                  <a:schemeClr val="tx1"/>
                </a:solidFill>
              </a:rPr>
              <a:t>indf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targetColumn</a:t>
            </a:r>
            <a:r>
              <a:rPr lang="en-US" altLang="ko-KR" dirty="0">
                <a:solidFill>
                  <a:schemeClr val="tx1"/>
                </a:solidFill>
              </a:rPr>
              <a:t>].replace("[^</a:t>
            </a:r>
            <a:r>
              <a:rPr lang="ko-KR" altLang="en-US" dirty="0" err="1">
                <a:solidFill>
                  <a:schemeClr val="tx1"/>
                </a:solidFill>
              </a:rPr>
              <a:t>ㄱ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 err="1">
                <a:solidFill>
                  <a:schemeClr val="tx1"/>
                </a:solidFill>
              </a:rPr>
              <a:t>힣</a:t>
            </a:r>
            <a:r>
              <a:rPr lang="en-US" altLang="ko-KR" dirty="0">
                <a:solidFill>
                  <a:schemeClr val="tx1"/>
                </a:solidFill>
              </a:rPr>
              <a:t>a-</a:t>
            </a:r>
            <a:r>
              <a:rPr lang="en-US" altLang="ko-KR" dirty="0" err="1">
                <a:solidFill>
                  <a:schemeClr val="tx1"/>
                </a:solidFill>
              </a:rPr>
              <a:t>zA</a:t>
            </a:r>
            <a:r>
              <a:rPr lang="en-US" altLang="ko-KR" dirty="0">
                <a:solidFill>
                  <a:schemeClr val="tx1"/>
                </a:solidFill>
              </a:rPr>
              <a:t>-Z]", " ", regex=True)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indf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targetColumn</a:t>
            </a:r>
            <a:r>
              <a:rPr lang="en-US" altLang="ko-KR" dirty="0">
                <a:solidFill>
                  <a:schemeClr val="tx1"/>
                </a:solidFill>
              </a:rPr>
              <a:t>] = </a:t>
            </a:r>
            <a:r>
              <a:rPr lang="en-US" altLang="ko-KR" dirty="0" err="1">
                <a:solidFill>
                  <a:schemeClr val="tx1"/>
                </a:solidFill>
              </a:rPr>
              <a:t>indf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targetColumn</a:t>
            </a:r>
            <a:r>
              <a:rPr lang="en-US" altLang="ko-KR" dirty="0">
                <a:solidFill>
                  <a:schemeClr val="tx1"/>
                </a:solidFill>
              </a:rPr>
              <a:t>].replace("", </a:t>
            </a:r>
            <a:r>
              <a:rPr lang="en-US" altLang="ko-KR" dirty="0" err="1">
                <a:solidFill>
                  <a:schemeClr val="tx1"/>
                </a:solidFill>
              </a:rPr>
              <a:t>np.nan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indf.dropna</a:t>
            </a:r>
            <a:r>
              <a:rPr lang="en-US" altLang="ko-KR" dirty="0">
                <a:solidFill>
                  <a:schemeClr val="tx1"/>
                </a:solidFill>
              </a:rPr>
              <a:t>(how='any')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</a:rPr>
              <a:t>indf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trainData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cleanData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trainData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targetColumn</a:t>
            </a:r>
            <a:r>
              <a:rPr lang="en-US" altLang="ko-KR" dirty="0">
                <a:solidFill>
                  <a:schemeClr val="tx1"/>
                </a:solidFill>
              </a:rPr>
              <a:t>="reviews")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testData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cleanData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testData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targetColumn</a:t>
            </a:r>
            <a:r>
              <a:rPr lang="en-US" altLang="ko-KR" dirty="0">
                <a:solidFill>
                  <a:schemeClr val="tx1"/>
                </a:solidFill>
              </a:rPr>
              <a:t>="reviews")</a:t>
            </a: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7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2358635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토큰화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6ADBF-EFD8-BBC3-6959-207F35D83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389" y="1799887"/>
            <a:ext cx="3917660" cy="3147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8DA7EC-76FA-23BF-1B12-4144841A0777}"/>
              </a:ext>
            </a:extLst>
          </p:cNvPr>
          <p:cNvSpPr txBox="1"/>
          <p:nvPr/>
        </p:nvSpPr>
        <p:spPr>
          <a:xfrm>
            <a:off x="5765447" y="1308635"/>
            <a:ext cx="279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</a:t>
            </a:r>
            <a:r>
              <a:rPr lang="ko-KR" altLang="en-US" dirty="0" err="1"/>
              <a:t>bab2min</a:t>
            </a:r>
            <a:r>
              <a:rPr lang="ko-KR" altLang="en-US" dirty="0"/>
              <a:t>/</a:t>
            </a:r>
            <a:r>
              <a:rPr lang="ko-KR" altLang="en-US" dirty="0" err="1"/>
              <a:t>Kiwi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39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986464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토큰화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87771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</a:rPr>
              <a:t>kiwipiepy</a:t>
            </a:r>
            <a:r>
              <a:rPr lang="en-US" altLang="ko-KR" dirty="0">
                <a:solidFill>
                  <a:schemeClr val="tx1"/>
                </a:solidFill>
              </a:rPr>
              <a:t> import Kiwi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kiwi = Kiwi()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</a:t>
            </a:r>
            <a:r>
              <a:rPr lang="ko-KR" altLang="en-US" dirty="0">
                <a:solidFill>
                  <a:srgbClr val="00B050"/>
                </a:solidFill>
              </a:rPr>
              <a:t>한국어 토큰화 함수 정의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def </a:t>
            </a:r>
            <a:r>
              <a:rPr lang="en-US" altLang="ko-KR" dirty="0" err="1">
                <a:solidFill>
                  <a:schemeClr val="tx1"/>
                </a:solidFill>
              </a:rPr>
              <a:t>tokenize_text_kor</a:t>
            </a:r>
            <a:r>
              <a:rPr lang="en-US" altLang="ko-KR" dirty="0">
                <a:solidFill>
                  <a:schemeClr val="tx1"/>
                </a:solidFill>
              </a:rPr>
              <a:t>(text):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results = []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tokens = </a:t>
            </a:r>
            <a:r>
              <a:rPr lang="en-US" altLang="ko-KR" dirty="0" err="1">
                <a:solidFill>
                  <a:schemeClr val="tx1"/>
                </a:solidFill>
              </a:rPr>
              <a:t>kiwi.analyze</a:t>
            </a:r>
            <a:r>
              <a:rPr lang="en-US" altLang="ko-KR" dirty="0">
                <a:solidFill>
                  <a:schemeClr val="tx1"/>
                </a:solidFill>
              </a:rPr>
              <a:t>(text)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for token, pos, _, _ in tokens[0][0]: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if ( </a:t>
            </a:r>
            <a:r>
              <a:rPr lang="en-US" altLang="ko-KR" dirty="0" err="1">
                <a:solidFill>
                  <a:schemeClr val="tx1"/>
                </a:solidFill>
              </a:rPr>
              <a:t>len</a:t>
            </a:r>
            <a:r>
              <a:rPr lang="en-US" altLang="ko-KR" dirty="0">
                <a:solidFill>
                  <a:schemeClr val="tx1"/>
                </a:solidFill>
              </a:rPr>
              <a:t>(token) != 1 ) &amp;  ( </a:t>
            </a:r>
            <a:r>
              <a:rPr lang="en-US" altLang="ko-KR" dirty="0" err="1">
                <a:solidFill>
                  <a:schemeClr val="tx1"/>
                </a:solidFill>
              </a:rPr>
              <a:t>pos.startswith</a:t>
            </a:r>
            <a:r>
              <a:rPr lang="en-US" altLang="ko-KR" dirty="0">
                <a:solidFill>
                  <a:schemeClr val="tx1"/>
                </a:solidFill>
              </a:rPr>
              <a:t>('N') ) | ( </a:t>
            </a:r>
            <a:r>
              <a:rPr lang="en-US" altLang="ko-KR" dirty="0" err="1">
                <a:solidFill>
                  <a:schemeClr val="tx1"/>
                </a:solidFill>
              </a:rPr>
              <a:t>pos.startswith</a:t>
            </a:r>
            <a:r>
              <a:rPr lang="en-US" altLang="ko-KR" dirty="0">
                <a:solidFill>
                  <a:schemeClr val="tx1"/>
                </a:solidFill>
              </a:rPr>
              <a:t>('SL') ) 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</a:rPr>
              <a:t>results.append</a:t>
            </a:r>
            <a:r>
              <a:rPr lang="en-US" altLang="ko-KR" dirty="0">
                <a:solidFill>
                  <a:schemeClr val="tx1"/>
                </a:solidFill>
              </a:rPr>
              <a:t>(token)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resultString</a:t>
            </a:r>
            <a:r>
              <a:rPr lang="en-US" altLang="ko-KR" dirty="0">
                <a:solidFill>
                  <a:schemeClr val="tx1"/>
                </a:solidFill>
              </a:rPr>
              <a:t> = ','.join(results)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return </a:t>
            </a:r>
            <a:r>
              <a:rPr lang="en-US" altLang="ko-KR" dirty="0" err="1">
                <a:solidFill>
                  <a:schemeClr val="tx1"/>
                </a:solidFill>
              </a:rPr>
              <a:t>resultString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B050"/>
                </a:solidFill>
              </a:rPr>
              <a:t># 'review' </a:t>
            </a:r>
            <a:r>
              <a:rPr lang="ko-KR" altLang="en-US" dirty="0">
                <a:solidFill>
                  <a:srgbClr val="00B050"/>
                </a:solidFill>
              </a:rPr>
              <a:t>열에 대해 토큰화 작업을 수행하여 </a:t>
            </a:r>
            <a:r>
              <a:rPr lang="en-US" altLang="ko-KR" dirty="0">
                <a:solidFill>
                  <a:srgbClr val="00B050"/>
                </a:solidFill>
              </a:rPr>
              <a:t>'reviews' </a:t>
            </a:r>
            <a:r>
              <a:rPr lang="ko-KR" altLang="en-US" dirty="0">
                <a:solidFill>
                  <a:srgbClr val="00B050"/>
                </a:solidFill>
              </a:rPr>
              <a:t>열에 저장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trainData</a:t>
            </a:r>
            <a:r>
              <a:rPr lang="en-US" altLang="ko-KR" dirty="0">
                <a:solidFill>
                  <a:schemeClr val="tx1"/>
                </a:solidFill>
              </a:rPr>
              <a:t>['tokenized'] = </a:t>
            </a:r>
            <a:r>
              <a:rPr lang="en-US" altLang="ko-KR" dirty="0" err="1">
                <a:solidFill>
                  <a:schemeClr val="tx1"/>
                </a:solidFill>
              </a:rPr>
              <a:t>trainData</a:t>
            </a:r>
            <a:r>
              <a:rPr lang="en-US" altLang="ko-KR" dirty="0">
                <a:solidFill>
                  <a:schemeClr val="tx1"/>
                </a:solidFill>
              </a:rPr>
              <a:t>['reviews'].apply(</a:t>
            </a:r>
            <a:r>
              <a:rPr lang="en-US" altLang="ko-KR" dirty="0" err="1">
                <a:solidFill>
                  <a:schemeClr val="tx1"/>
                </a:solidFill>
              </a:rPr>
              <a:t>tokenize_text_kor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078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3548063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토큰화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다른 형태소 분석기 활용방법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87771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from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konlpy.tag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import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Okt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okt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Okt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한국어 토큰화 함수 정의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def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tokenize_text_kor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(text):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tokens =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okt.morphs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(text)  #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Okt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형태소 분석기를 사용하여 텍스트를 형태소로 분석합니다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resultString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= ','.join(tokens)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   return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resultString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# 'review'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열에 대해 토큰화 작업을 수행하여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'reviews'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열에 저장</a:t>
            </a: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trainData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['tokenized'] =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trainData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['reviews'].apply(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tokenize_text_kor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)#, multiprocessing=True)</a:t>
            </a:r>
          </a:p>
        </p:txBody>
      </p:sp>
    </p:spTree>
    <p:extLst>
      <p:ext uri="{BB962C8B-B14F-4D97-AF65-F5344CB8AC3E}">
        <p14:creationId xmlns:p14="http://schemas.microsoft.com/office/powerpoint/2010/main" val="374997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398437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6.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불용어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877717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stopwords</a:t>
            </a:r>
            <a:r>
              <a:rPr lang="en-US" altLang="ko-KR" dirty="0">
                <a:solidFill>
                  <a:schemeClr val="tx1"/>
                </a:solidFill>
              </a:rPr>
              <a:t> = ['</a:t>
            </a:r>
            <a:r>
              <a:rPr lang="ko-KR" altLang="en-US" dirty="0">
                <a:solidFill>
                  <a:schemeClr val="tx1"/>
                </a:solidFill>
              </a:rPr>
              <a:t>도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는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다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가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이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은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한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하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고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인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듯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네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들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듯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게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만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게임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 err="1">
                <a:solidFill>
                  <a:schemeClr val="tx1"/>
                </a:solidFill>
              </a:rPr>
              <a:t>겜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되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en-US" altLang="ko-KR" dirty="0">
                <a:solidFill>
                  <a:schemeClr val="tx1"/>
                </a:solidFill>
              </a:rPr>
              <a:t>', '</a:t>
            </a:r>
            <a:r>
              <a:rPr lang="ko-KR" altLang="en-US" dirty="0">
                <a:solidFill>
                  <a:schemeClr val="tx1"/>
                </a:solidFill>
              </a:rPr>
              <a:t>면</a:t>
            </a:r>
            <a:r>
              <a:rPr lang="en-US" altLang="ko-KR" dirty="0">
                <a:solidFill>
                  <a:schemeClr val="tx1"/>
                </a:solidFill>
              </a:rPr>
              <a:t>']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def </a:t>
            </a:r>
            <a:r>
              <a:rPr lang="en-US" altLang="ko-KR" dirty="0" err="1">
                <a:solidFill>
                  <a:schemeClr val="tx1"/>
                </a:solidFill>
              </a:rPr>
              <a:t>remove_stopwords</a:t>
            </a:r>
            <a:r>
              <a:rPr lang="en-US" altLang="ko-KR" dirty="0">
                <a:solidFill>
                  <a:schemeClr val="tx1"/>
                </a:solidFill>
              </a:rPr>
              <a:t>(text):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    # </a:t>
            </a:r>
            <a:r>
              <a:rPr lang="ko-KR" altLang="en-US" dirty="0">
                <a:solidFill>
                  <a:srgbClr val="00B050"/>
                </a:solidFill>
              </a:rPr>
              <a:t>텍스트를 단어로 분리합니다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tokens = </a:t>
            </a:r>
            <a:r>
              <a:rPr lang="en-US" altLang="ko-KR" dirty="0" err="1">
                <a:solidFill>
                  <a:schemeClr val="tx1"/>
                </a:solidFill>
              </a:rPr>
              <a:t>text.split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    # </a:t>
            </a:r>
            <a:r>
              <a:rPr lang="ko-KR" altLang="en-US" dirty="0">
                <a:solidFill>
                  <a:srgbClr val="00B050"/>
                </a:solidFill>
              </a:rPr>
              <a:t>불용어를 제거합니다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filtered_tokens</a:t>
            </a:r>
            <a:r>
              <a:rPr lang="en-US" altLang="ko-KR" dirty="0">
                <a:solidFill>
                  <a:schemeClr val="tx1"/>
                </a:solidFill>
              </a:rPr>
              <a:t> = []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for token in tokens: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if token not in </a:t>
            </a:r>
            <a:r>
              <a:rPr lang="en-US" altLang="ko-KR" dirty="0" err="1">
                <a:solidFill>
                  <a:schemeClr val="tx1"/>
                </a:solidFill>
              </a:rPr>
              <a:t>stopwords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    </a:t>
            </a:r>
            <a:r>
              <a:rPr lang="en-US" altLang="ko-KR" dirty="0" err="1">
                <a:solidFill>
                  <a:schemeClr val="tx1"/>
                </a:solidFill>
              </a:rPr>
              <a:t>filtered_tokens.append</a:t>
            </a:r>
            <a:r>
              <a:rPr lang="en-US" altLang="ko-KR" dirty="0">
                <a:solidFill>
                  <a:schemeClr val="tx1"/>
                </a:solidFill>
              </a:rPr>
              <a:t>(token)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    # </a:t>
            </a:r>
            <a:r>
              <a:rPr lang="ko-KR" altLang="en-US" dirty="0">
                <a:solidFill>
                  <a:srgbClr val="00B050"/>
                </a:solidFill>
              </a:rPr>
              <a:t>단어를 다시 문자열로 합쳐줍니다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return ' '.join(</a:t>
            </a:r>
            <a:r>
              <a:rPr lang="en-US" altLang="ko-KR" dirty="0" err="1">
                <a:solidFill>
                  <a:schemeClr val="tx1"/>
                </a:solidFill>
              </a:rPr>
              <a:t>filtered_tokens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# 'tokenized' </a:t>
            </a:r>
            <a:r>
              <a:rPr lang="ko-KR" altLang="en-US" dirty="0">
                <a:solidFill>
                  <a:srgbClr val="00B050"/>
                </a:solidFill>
              </a:rPr>
              <a:t>컬럼의 각 텍스트에 대해 불용어를 제거한 결과를 새로운 컬럼에 저장합니다</a:t>
            </a:r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trainData</a:t>
            </a:r>
            <a:r>
              <a:rPr lang="en-US" altLang="ko-KR" dirty="0">
                <a:solidFill>
                  <a:schemeClr val="tx1"/>
                </a:solidFill>
              </a:rPr>
              <a:t>['tokenized'] = </a:t>
            </a:r>
            <a:r>
              <a:rPr lang="en-US" altLang="ko-KR" dirty="0" err="1">
                <a:solidFill>
                  <a:schemeClr val="tx1"/>
                </a:solidFill>
              </a:rPr>
              <a:t>trainData</a:t>
            </a:r>
            <a:r>
              <a:rPr lang="en-US" altLang="ko-KR" dirty="0">
                <a:solidFill>
                  <a:schemeClr val="tx1"/>
                </a:solidFill>
              </a:rPr>
              <a:t>['tokenized'].apply(</a:t>
            </a:r>
            <a:r>
              <a:rPr lang="en-US" altLang="ko-KR" dirty="0" err="1">
                <a:solidFill>
                  <a:schemeClr val="tx1"/>
                </a:solidFill>
              </a:rPr>
              <a:t>remove_stopwords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561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217589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단어와 길이분포 확인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negativeWords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trainData.loc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trainData.label</a:t>
            </a:r>
            <a:r>
              <a:rPr lang="en-US" altLang="ko-KR" dirty="0">
                <a:solidFill>
                  <a:schemeClr val="tx1"/>
                </a:solidFill>
              </a:rPr>
              <a:t> == 0]['tokenized'].values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positiveWords</a:t>
            </a:r>
            <a:r>
              <a:rPr lang="en-US" altLang="ko-KR" dirty="0">
                <a:solidFill>
                  <a:schemeClr val="tx1"/>
                </a:solidFill>
              </a:rPr>
              <a:t> =</a:t>
            </a:r>
            <a:r>
              <a:rPr lang="en-US" altLang="ko-KR" dirty="0" err="1">
                <a:solidFill>
                  <a:schemeClr val="tx1"/>
                </a:solidFill>
              </a:rPr>
              <a:t>trainData.loc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trainData.label</a:t>
            </a:r>
            <a:r>
              <a:rPr lang="en-US" altLang="ko-KR" dirty="0">
                <a:solidFill>
                  <a:schemeClr val="tx1"/>
                </a:solidFill>
              </a:rPr>
              <a:t> == 1]['tokenized'].values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negativeWordCount</a:t>
            </a:r>
            <a:r>
              <a:rPr lang="en-US" altLang="ko-KR" dirty="0">
                <a:solidFill>
                  <a:schemeClr val="tx1"/>
                </a:solidFill>
              </a:rPr>
              <a:t> = Counter(</a:t>
            </a:r>
            <a:r>
              <a:rPr lang="en-US" altLang="ko-KR" dirty="0" err="1">
                <a:solidFill>
                  <a:schemeClr val="tx1"/>
                </a:solidFill>
              </a:rPr>
              <a:t>negativeWords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negativeWordCount.most_common</a:t>
            </a:r>
            <a:r>
              <a:rPr lang="en-US" altLang="ko-KR" dirty="0">
                <a:solidFill>
                  <a:schemeClr val="tx1"/>
                </a:solidFill>
              </a:rPr>
              <a:t>(20))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positiveWordCount</a:t>
            </a:r>
            <a:r>
              <a:rPr lang="en-US" altLang="ko-KR" dirty="0">
                <a:solidFill>
                  <a:schemeClr val="tx1"/>
                </a:solidFill>
              </a:rPr>
              <a:t> = Counter(</a:t>
            </a:r>
            <a:r>
              <a:rPr lang="en-US" altLang="ko-KR" dirty="0" err="1">
                <a:solidFill>
                  <a:schemeClr val="tx1"/>
                </a:solidFill>
              </a:rPr>
              <a:t>positiveWords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positiveWordCount.most_common</a:t>
            </a:r>
            <a:r>
              <a:rPr lang="en-US" altLang="ko-KR" dirty="0">
                <a:solidFill>
                  <a:schemeClr val="tx1"/>
                </a:solidFill>
              </a:rPr>
              <a:t>(20))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217589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단어와 길이분포 확인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positiveLen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trainData.loc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trainData</a:t>
            </a:r>
            <a:r>
              <a:rPr lang="en-US" altLang="ko-KR" dirty="0">
                <a:solidFill>
                  <a:schemeClr val="tx1"/>
                </a:solidFill>
              </a:rPr>
              <a:t>['label']==1]['tokenized'].apply(</a:t>
            </a:r>
            <a:r>
              <a:rPr lang="en-US" altLang="ko-KR" dirty="0" err="1">
                <a:solidFill>
                  <a:schemeClr val="tx1"/>
                </a:solidFill>
              </a:rPr>
              <a:t>calculate_token_length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fig = </a:t>
            </a:r>
            <a:r>
              <a:rPr lang="en-US" altLang="ko-KR" dirty="0" err="1">
                <a:solidFill>
                  <a:schemeClr val="tx1"/>
                </a:solidFill>
              </a:rPr>
              <a:t>plt.figure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figsize</a:t>
            </a:r>
            <a:r>
              <a:rPr lang="en-US" altLang="ko-KR" dirty="0">
                <a:solidFill>
                  <a:schemeClr val="tx1"/>
                </a:solidFill>
              </a:rPr>
              <a:t>=(12,5))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ax1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fig.add_subplot</a:t>
            </a:r>
            <a:r>
              <a:rPr lang="en-US" altLang="ko-KR" dirty="0">
                <a:solidFill>
                  <a:schemeClr val="tx1"/>
                </a:solidFill>
              </a:rPr>
              <a:t>(1,2,1)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ax1.hist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text_len</a:t>
            </a:r>
            <a:r>
              <a:rPr lang="en-US" altLang="ko-KR" dirty="0">
                <a:solidFill>
                  <a:schemeClr val="tx1"/>
                </a:solidFill>
              </a:rPr>
              <a:t>, color='red')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ax1.set_title</a:t>
            </a:r>
            <a:r>
              <a:rPr lang="en-US" altLang="ko-KR" dirty="0">
                <a:solidFill>
                  <a:schemeClr val="tx1"/>
                </a:solidFill>
              </a:rPr>
              <a:t>('Positive Reviews')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ax1.set_xlabel</a:t>
            </a:r>
            <a:r>
              <a:rPr lang="en-US" altLang="ko-KR" dirty="0">
                <a:solidFill>
                  <a:schemeClr val="tx1"/>
                </a:solidFill>
              </a:rPr>
              <a:t>('length of samples')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ax1.set_ylabel</a:t>
            </a:r>
            <a:r>
              <a:rPr lang="en-US" altLang="ko-KR" dirty="0">
                <a:solidFill>
                  <a:schemeClr val="tx1"/>
                </a:solidFill>
              </a:rPr>
              <a:t>('number of samples')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print('</a:t>
            </a:r>
            <a:r>
              <a:rPr lang="ko-KR" altLang="en-US" dirty="0">
                <a:solidFill>
                  <a:schemeClr val="tx1"/>
                </a:solidFill>
              </a:rPr>
              <a:t>긍정 리뷰의 평균 길이 </a:t>
            </a:r>
            <a:r>
              <a:rPr lang="en-US" altLang="ko-KR" dirty="0">
                <a:solidFill>
                  <a:schemeClr val="tx1"/>
                </a:solidFill>
              </a:rPr>
              <a:t>:', </a:t>
            </a:r>
            <a:r>
              <a:rPr lang="en-US" altLang="ko-KR" dirty="0" err="1">
                <a:solidFill>
                  <a:schemeClr val="tx1"/>
                </a:solidFill>
              </a:rPr>
              <a:t>np.mean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positiveLen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negativeLen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trainData.loc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trainData</a:t>
            </a:r>
            <a:r>
              <a:rPr lang="en-US" altLang="ko-KR" dirty="0">
                <a:solidFill>
                  <a:schemeClr val="tx1"/>
                </a:solidFill>
              </a:rPr>
              <a:t>['label']==0]['tokenized'].apply(</a:t>
            </a:r>
            <a:r>
              <a:rPr lang="en-US" altLang="ko-KR" dirty="0" err="1">
                <a:solidFill>
                  <a:schemeClr val="tx1"/>
                </a:solidFill>
              </a:rPr>
              <a:t>calculate_token_length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ax2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fig.add_subplot</a:t>
            </a:r>
            <a:r>
              <a:rPr lang="en-US" altLang="ko-KR" dirty="0">
                <a:solidFill>
                  <a:schemeClr val="tx1"/>
                </a:solidFill>
              </a:rPr>
              <a:t>(1,2,2)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ax2.hist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text_len</a:t>
            </a:r>
            <a:r>
              <a:rPr lang="en-US" altLang="ko-KR" dirty="0">
                <a:solidFill>
                  <a:schemeClr val="tx1"/>
                </a:solidFill>
              </a:rPr>
              <a:t>, color='blue')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ax2.set_title</a:t>
            </a:r>
            <a:r>
              <a:rPr lang="en-US" altLang="ko-KR" dirty="0">
                <a:solidFill>
                  <a:schemeClr val="tx1"/>
                </a:solidFill>
              </a:rPr>
              <a:t>('Negative Reviews')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fig.suptitle</a:t>
            </a:r>
            <a:r>
              <a:rPr lang="en-US" altLang="ko-KR" dirty="0">
                <a:solidFill>
                  <a:schemeClr val="tx1"/>
                </a:solidFill>
              </a:rPr>
              <a:t>('Words in texts')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ax2.set_xlabel</a:t>
            </a:r>
            <a:r>
              <a:rPr lang="en-US" altLang="ko-KR" dirty="0">
                <a:solidFill>
                  <a:schemeClr val="tx1"/>
                </a:solidFill>
              </a:rPr>
              <a:t>('length of samples')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ax2.set_ylabel</a:t>
            </a:r>
            <a:r>
              <a:rPr lang="en-US" altLang="ko-KR" dirty="0">
                <a:solidFill>
                  <a:schemeClr val="tx1"/>
                </a:solidFill>
              </a:rPr>
              <a:t>('number of samples')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print('</a:t>
            </a:r>
            <a:r>
              <a:rPr lang="ko-KR" altLang="en-US" dirty="0">
                <a:solidFill>
                  <a:schemeClr val="tx1"/>
                </a:solidFill>
              </a:rPr>
              <a:t>부정 리뷰의 평균 길이 </a:t>
            </a:r>
            <a:r>
              <a:rPr lang="en-US" altLang="ko-KR" dirty="0">
                <a:solidFill>
                  <a:schemeClr val="tx1"/>
                </a:solidFill>
              </a:rPr>
              <a:t>:', </a:t>
            </a:r>
            <a:r>
              <a:rPr lang="en-US" altLang="ko-KR" dirty="0" err="1">
                <a:solidFill>
                  <a:schemeClr val="tx1"/>
                </a:solidFill>
              </a:rPr>
              <a:t>np.mean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negativeLen</a:t>
            </a:r>
            <a:r>
              <a:rPr lang="en-US" altLang="ko-KR" dirty="0">
                <a:solidFill>
                  <a:schemeClr val="tx1"/>
                </a:solidFill>
              </a:rPr>
              <a:t>))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4EC7D-FBCA-9753-9908-0FA68CEFF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895" y="3694517"/>
            <a:ext cx="2881808" cy="135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3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398437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정수 인코딩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X_train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train_data</a:t>
            </a:r>
            <a:r>
              <a:rPr lang="en-US" altLang="ko-KR" dirty="0">
                <a:solidFill>
                  <a:schemeClr val="tx1"/>
                </a:solidFill>
              </a:rPr>
              <a:t>['tokenized'].values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y_train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train_data</a:t>
            </a:r>
            <a:r>
              <a:rPr lang="en-US" altLang="ko-KR" dirty="0">
                <a:solidFill>
                  <a:schemeClr val="tx1"/>
                </a:solidFill>
              </a:rPr>
              <a:t>['label'].values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X_test</a:t>
            </a:r>
            <a:r>
              <a:rPr lang="en-US" altLang="ko-KR" dirty="0">
                <a:solidFill>
                  <a:schemeClr val="tx1"/>
                </a:solidFill>
              </a:rPr>
              <a:t>= </a:t>
            </a:r>
            <a:r>
              <a:rPr lang="en-US" altLang="ko-KR" dirty="0" err="1">
                <a:solidFill>
                  <a:schemeClr val="tx1"/>
                </a:solidFill>
              </a:rPr>
              <a:t>test_data</a:t>
            </a:r>
            <a:r>
              <a:rPr lang="en-US" altLang="ko-KR" dirty="0">
                <a:solidFill>
                  <a:schemeClr val="tx1"/>
                </a:solidFill>
              </a:rPr>
              <a:t>['tokenized'].values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y_test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test_data</a:t>
            </a:r>
            <a:r>
              <a:rPr lang="en-US" altLang="ko-KR" dirty="0">
                <a:solidFill>
                  <a:schemeClr val="tx1"/>
                </a:solidFill>
              </a:rPr>
              <a:t>['label'].values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398437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정수 인코딩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696035"/>
            <a:ext cx="712098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</a:rPr>
              <a:t>tokenizer = Tokenizer()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tokenizer.fit_on_texts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en-US" altLang="ko-KR" sz="1050" dirty="0" err="1">
                <a:solidFill>
                  <a:schemeClr val="tx1"/>
                </a:solidFill>
              </a:rPr>
              <a:t>X_train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threshold = 2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total_cnt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len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en-US" altLang="ko-KR" sz="1050" dirty="0" err="1">
                <a:solidFill>
                  <a:schemeClr val="tx1"/>
                </a:solidFill>
              </a:rPr>
              <a:t>tokenizer.word_index</a:t>
            </a:r>
            <a:r>
              <a:rPr lang="en-US" altLang="ko-KR" sz="1050" dirty="0">
                <a:solidFill>
                  <a:schemeClr val="tx1"/>
                </a:solidFill>
              </a:rPr>
              <a:t>) # </a:t>
            </a:r>
            <a:r>
              <a:rPr lang="ko-KR" altLang="en-US" sz="1050" dirty="0">
                <a:solidFill>
                  <a:schemeClr val="tx1"/>
                </a:solidFill>
              </a:rPr>
              <a:t>단어의 수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rare_cnt</a:t>
            </a:r>
            <a:r>
              <a:rPr lang="en-US" altLang="ko-KR" sz="1050" dirty="0">
                <a:solidFill>
                  <a:schemeClr val="tx1"/>
                </a:solidFill>
              </a:rPr>
              <a:t> = 0 # </a:t>
            </a:r>
            <a:r>
              <a:rPr lang="ko-KR" altLang="en-US" sz="1050" dirty="0">
                <a:solidFill>
                  <a:schemeClr val="tx1"/>
                </a:solidFill>
              </a:rPr>
              <a:t>등장 빈도수가 </a:t>
            </a:r>
            <a:r>
              <a:rPr lang="en-US" altLang="ko-KR" sz="1050" dirty="0">
                <a:solidFill>
                  <a:schemeClr val="tx1"/>
                </a:solidFill>
              </a:rPr>
              <a:t>threshold</a:t>
            </a:r>
            <a:r>
              <a:rPr lang="ko-KR" altLang="en-US" sz="1050" dirty="0">
                <a:solidFill>
                  <a:schemeClr val="tx1"/>
                </a:solidFill>
              </a:rPr>
              <a:t>보다 작은 단어의 개수를 카운트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total_freq</a:t>
            </a:r>
            <a:r>
              <a:rPr lang="en-US" altLang="ko-KR" sz="1050" dirty="0">
                <a:solidFill>
                  <a:schemeClr val="tx1"/>
                </a:solidFill>
              </a:rPr>
              <a:t> = 0 # </a:t>
            </a:r>
            <a:r>
              <a:rPr lang="ko-KR" altLang="en-US" sz="1050" dirty="0">
                <a:solidFill>
                  <a:schemeClr val="tx1"/>
                </a:solidFill>
              </a:rPr>
              <a:t>훈련 데이터의 전체 단어 빈도수 총 합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rare_freq</a:t>
            </a:r>
            <a:r>
              <a:rPr lang="en-US" altLang="ko-KR" sz="1050" dirty="0">
                <a:solidFill>
                  <a:schemeClr val="tx1"/>
                </a:solidFill>
              </a:rPr>
              <a:t> = 0 # </a:t>
            </a:r>
            <a:r>
              <a:rPr lang="ko-KR" altLang="en-US" sz="1050" dirty="0">
                <a:solidFill>
                  <a:schemeClr val="tx1"/>
                </a:solidFill>
              </a:rPr>
              <a:t>등장 빈도수가 </a:t>
            </a:r>
            <a:r>
              <a:rPr lang="en-US" altLang="ko-KR" sz="1050" dirty="0">
                <a:solidFill>
                  <a:schemeClr val="tx1"/>
                </a:solidFill>
              </a:rPr>
              <a:t>threshold</a:t>
            </a:r>
            <a:r>
              <a:rPr lang="ko-KR" altLang="en-US" sz="1050" dirty="0">
                <a:solidFill>
                  <a:schemeClr val="tx1"/>
                </a:solidFill>
              </a:rPr>
              <a:t>보다 작은 단어의 등장 빈도수의 총 합</a:t>
            </a:r>
          </a:p>
          <a:p>
            <a:r>
              <a:rPr lang="en-US" altLang="ko-KR" sz="1050" dirty="0">
                <a:solidFill>
                  <a:srgbClr val="00B050"/>
                </a:solidFill>
              </a:rPr>
              <a:t># </a:t>
            </a:r>
            <a:r>
              <a:rPr lang="ko-KR" altLang="en-US" sz="1050" dirty="0">
                <a:solidFill>
                  <a:srgbClr val="00B050"/>
                </a:solidFill>
              </a:rPr>
              <a:t>단어와 빈도수의 쌍</a:t>
            </a:r>
            <a:r>
              <a:rPr lang="en-US" altLang="ko-KR" sz="1050" dirty="0">
                <a:solidFill>
                  <a:srgbClr val="00B050"/>
                </a:solidFill>
              </a:rPr>
              <a:t>(pair)</a:t>
            </a:r>
            <a:r>
              <a:rPr lang="ko-KR" altLang="en-US" sz="1050" dirty="0">
                <a:solidFill>
                  <a:srgbClr val="00B050"/>
                </a:solidFill>
              </a:rPr>
              <a:t>을 </a:t>
            </a:r>
            <a:r>
              <a:rPr lang="en-US" altLang="ko-KR" sz="1050" dirty="0">
                <a:solidFill>
                  <a:srgbClr val="00B050"/>
                </a:solidFill>
              </a:rPr>
              <a:t>key</a:t>
            </a:r>
            <a:r>
              <a:rPr lang="ko-KR" altLang="en-US" sz="1050" dirty="0">
                <a:solidFill>
                  <a:srgbClr val="00B050"/>
                </a:solidFill>
              </a:rPr>
              <a:t>와 </a:t>
            </a:r>
            <a:r>
              <a:rPr lang="en-US" altLang="ko-KR" sz="1050" dirty="0">
                <a:solidFill>
                  <a:srgbClr val="00B050"/>
                </a:solidFill>
              </a:rPr>
              <a:t>value</a:t>
            </a:r>
            <a:r>
              <a:rPr lang="ko-KR" altLang="en-US" sz="1050" dirty="0">
                <a:solidFill>
                  <a:srgbClr val="00B050"/>
                </a:solidFill>
              </a:rPr>
              <a:t>로 받는다</a:t>
            </a:r>
            <a:r>
              <a:rPr lang="en-US" altLang="ko-KR" sz="1050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for key, value in </a:t>
            </a:r>
            <a:r>
              <a:rPr lang="en-US" altLang="ko-KR" sz="1050" dirty="0" err="1">
                <a:solidFill>
                  <a:schemeClr val="tx1"/>
                </a:solidFill>
              </a:rPr>
              <a:t>tokenizer.word_counts.items</a:t>
            </a:r>
            <a:r>
              <a:rPr lang="en-US" altLang="ko-KR" sz="1050" dirty="0">
                <a:solidFill>
                  <a:schemeClr val="tx1"/>
                </a:solidFill>
              </a:rPr>
              <a:t>():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    </a:t>
            </a:r>
            <a:r>
              <a:rPr lang="en-US" altLang="ko-KR" sz="1050" dirty="0" err="1">
                <a:solidFill>
                  <a:schemeClr val="tx1"/>
                </a:solidFill>
              </a:rPr>
              <a:t>total_freq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total_freq</a:t>
            </a:r>
            <a:r>
              <a:rPr lang="en-US" altLang="ko-KR" sz="1050" dirty="0">
                <a:solidFill>
                  <a:schemeClr val="tx1"/>
                </a:solidFill>
              </a:rPr>
              <a:t> + value</a:t>
            </a: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rgbClr val="00B050"/>
                </a:solidFill>
              </a:rPr>
              <a:t>    # </a:t>
            </a:r>
            <a:r>
              <a:rPr lang="ko-KR" altLang="en-US" sz="1050" dirty="0">
                <a:solidFill>
                  <a:srgbClr val="00B050"/>
                </a:solidFill>
              </a:rPr>
              <a:t>단어의 등장 빈도수가 </a:t>
            </a:r>
            <a:r>
              <a:rPr lang="en-US" altLang="ko-KR" sz="1050" dirty="0">
                <a:solidFill>
                  <a:srgbClr val="00B050"/>
                </a:solidFill>
              </a:rPr>
              <a:t>threshold</a:t>
            </a:r>
            <a:r>
              <a:rPr lang="ko-KR" altLang="en-US" sz="1050" dirty="0">
                <a:solidFill>
                  <a:srgbClr val="00B050"/>
                </a:solidFill>
              </a:rPr>
              <a:t>보다 작으면</a:t>
            </a:r>
          </a:p>
          <a:p>
            <a:r>
              <a:rPr lang="ko-KR" altLang="en-US" sz="1050" dirty="0">
                <a:solidFill>
                  <a:schemeClr val="tx1"/>
                </a:solidFill>
              </a:rPr>
              <a:t>    </a:t>
            </a:r>
            <a:r>
              <a:rPr lang="en-US" altLang="ko-KR" sz="1050" dirty="0">
                <a:solidFill>
                  <a:schemeClr val="tx1"/>
                </a:solidFill>
              </a:rPr>
              <a:t>if(value &lt; threshold):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        </a:t>
            </a:r>
            <a:r>
              <a:rPr lang="en-US" altLang="ko-KR" sz="1050" dirty="0" err="1">
                <a:solidFill>
                  <a:schemeClr val="tx1"/>
                </a:solidFill>
              </a:rPr>
              <a:t>rare_cnt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rare_cnt</a:t>
            </a:r>
            <a:r>
              <a:rPr lang="en-US" altLang="ko-KR" sz="1050" dirty="0">
                <a:solidFill>
                  <a:schemeClr val="tx1"/>
                </a:solidFill>
              </a:rPr>
              <a:t> + 1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        </a:t>
            </a:r>
            <a:r>
              <a:rPr lang="en-US" altLang="ko-KR" sz="1050" dirty="0" err="1">
                <a:solidFill>
                  <a:schemeClr val="tx1"/>
                </a:solidFill>
              </a:rPr>
              <a:t>rare_freq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rare_freq</a:t>
            </a:r>
            <a:r>
              <a:rPr lang="en-US" altLang="ko-KR" sz="1050" dirty="0">
                <a:solidFill>
                  <a:schemeClr val="tx1"/>
                </a:solidFill>
              </a:rPr>
              <a:t> + value</a:t>
            </a: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print('</a:t>
            </a:r>
            <a:r>
              <a:rPr lang="ko-KR" altLang="en-US" sz="1050" dirty="0">
                <a:solidFill>
                  <a:schemeClr val="tx1"/>
                </a:solidFill>
              </a:rPr>
              <a:t>단어 집합</a:t>
            </a:r>
            <a:r>
              <a:rPr lang="en-US" altLang="ko-KR" sz="1050" dirty="0">
                <a:solidFill>
                  <a:schemeClr val="tx1"/>
                </a:solidFill>
              </a:rPr>
              <a:t>(vocabulary)</a:t>
            </a:r>
            <a:r>
              <a:rPr lang="ko-KR" altLang="en-US" sz="1050" dirty="0">
                <a:solidFill>
                  <a:schemeClr val="tx1"/>
                </a:solidFill>
              </a:rPr>
              <a:t>의 크기 </a:t>
            </a:r>
            <a:r>
              <a:rPr lang="en-US" altLang="ko-KR" sz="1050" dirty="0">
                <a:solidFill>
                  <a:schemeClr val="tx1"/>
                </a:solidFill>
              </a:rPr>
              <a:t>:',</a:t>
            </a:r>
            <a:r>
              <a:rPr lang="en-US" altLang="ko-KR" sz="1050" dirty="0" err="1">
                <a:solidFill>
                  <a:schemeClr val="tx1"/>
                </a:solidFill>
              </a:rPr>
              <a:t>total_cnt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print('</a:t>
            </a:r>
            <a:r>
              <a:rPr lang="ko-KR" altLang="en-US" sz="1050" dirty="0">
                <a:solidFill>
                  <a:schemeClr val="tx1"/>
                </a:solidFill>
              </a:rPr>
              <a:t>등장 빈도가 </a:t>
            </a:r>
            <a:r>
              <a:rPr lang="en-US" altLang="ko-KR" sz="1050" dirty="0">
                <a:solidFill>
                  <a:schemeClr val="tx1"/>
                </a:solidFill>
              </a:rPr>
              <a:t>{}</a:t>
            </a:r>
            <a:r>
              <a:rPr lang="ko-KR" altLang="en-US" sz="1050" dirty="0">
                <a:solidFill>
                  <a:schemeClr val="tx1"/>
                </a:solidFill>
              </a:rPr>
              <a:t>번 이하인 희귀 단어의 수</a:t>
            </a:r>
            <a:r>
              <a:rPr lang="en-US" altLang="ko-KR" sz="1050" dirty="0">
                <a:solidFill>
                  <a:schemeClr val="tx1"/>
                </a:solidFill>
              </a:rPr>
              <a:t>: {}'.format(threshold - 1, </a:t>
            </a:r>
            <a:r>
              <a:rPr lang="en-US" altLang="ko-KR" sz="1050" dirty="0" err="1">
                <a:solidFill>
                  <a:schemeClr val="tx1"/>
                </a:solidFill>
              </a:rPr>
              <a:t>rare_cnt</a:t>
            </a:r>
            <a:r>
              <a:rPr lang="en-US" altLang="ko-KR" sz="1050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print("</a:t>
            </a:r>
            <a:r>
              <a:rPr lang="ko-KR" altLang="en-US" sz="1050" dirty="0">
                <a:solidFill>
                  <a:schemeClr val="tx1"/>
                </a:solidFill>
              </a:rPr>
              <a:t>단어 집합에서 희귀 단어의 비율</a:t>
            </a:r>
            <a:r>
              <a:rPr lang="en-US" altLang="ko-KR" sz="1050" dirty="0">
                <a:solidFill>
                  <a:schemeClr val="tx1"/>
                </a:solidFill>
              </a:rPr>
              <a:t>:", (</a:t>
            </a:r>
            <a:r>
              <a:rPr lang="en-US" altLang="ko-KR" sz="1050" dirty="0" err="1">
                <a:solidFill>
                  <a:schemeClr val="tx1"/>
                </a:solidFill>
              </a:rPr>
              <a:t>rare_cnt</a:t>
            </a:r>
            <a:r>
              <a:rPr lang="en-US" altLang="ko-KR" sz="1050" dirty="0">
                <a:solidFill>
                  <a:schemeClr val="tx1"/>
                </a:solidFill>
              </a:rPr>
              <a:t> / </a:t>
            </a:r>
            <a:r>
              <a:rPr lang="en-US" altLang="ko-KR" sz="1050" dirty="0" err="1">
                <a:solidFill>
                  <a:schemeClr val="tx1"/>
                </a:solidFill>
              </a:rPr>
              <a:t>total_cnt</a:t>
            </a:r>
            <a:r>
              <a:rPr lang="en-US" altLang="ko-KR" sz="1050" dirty="0">
                <a:solidFill>
                  <a:schemeClr val="tx1"/>
                </a:solidFill>
              </a:rPr>
              <a:t>)*100)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print("</a:t>
            </a:r>
            <a:r>
              <a:rPr lang="ko-KR" altLang="en-US" sz="1050" dirty="0">
                <a:solidFill>
                  <a:schemeClr val="tx1"/>
                </a:solidFill>
              </a:rPr>
              <a:t>전체 등장 빈도에서 희귀 단어 등장 빈도 비율</a:t>
            </a:r>
            <a:r>
              <a:rPr lang="en-US" altLang="ko-KR" sz="1050" dirty="0">
                <a:solidFill>
                  <a:schemeClr val="tx1"/>
                </a:solidFill>
              </a:rPr>
              <a:t>:", (</a:t>
            </a:r>
            <a:r>
              <a:rPr lang="en-US" altLang="ko-KR" sz="1050" dirty="0" err="1">
                <a:solidFill>
                  <a:schemeClr val="tx1"/>
                </a:solidFill>
              </a:rPr>
              <a:t>rare_freq</a:t>
            </a:r>
            <a:r>
              <a:rPr lang="en-US" altLang="ko-KR" sz="1050" dirty="0">
                <a:solidFill>
                  <a:schemeClr val="tx1"/>
                </a:solidFill>
              </a:rPr>
              <a:t> / </a:t>
            </a:r>
            <a:r>
              <a:rPr lang="en-US" altLang="ko-KR" sz="1050" dirty="0" err="1">
                <a:solidFill>
                  <a:schemeClr val="tx1"/>
                </a:solidFill>
              </a:rPr>
              <a:t>total_freq</a:t>
            </a:r>
            <a:r>
              <a:rPr lang="en-US" altLang="ko-KR" sz="1050" dirty="0">
                <a:solidFill>
                  <a:schemeClr val="tx1"/>
                </a:solidFill>
              </a:rPr>
              <a:t>)*100)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091664-E642-2F03-AB75-4D71A084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779471"/>
            <a:ext cx="3552825" cy="1085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896B38-15AD-D5AB-CDF7-8F96FC636837}"/>
              </a:ext>
            </a:extLst>
          </p:cNvPr>
          <p:cNvSpPr txBox="1"/>
          <p:nvPr/>
        </p:nvSpPr>
        <p:spPr>
          <a:xfrm>
            <a:off x="4572000" y="3270720"/>
            <a:ext cx="45720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일반적으로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index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는 가장 빈번하게 발생하는 단어가 낮은 인덱스</a:t>
            </a:r>
            <a:br>
              <a:rPr lang="en-US" altLang="ko-KR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</a:br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값으로 설정된다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4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ED3460-E097-44AF-A4C4-D7A2FC36961D}"/>
              </a:ext>
            </a:extLst>
          </p:cNvPr>
          <p:cNvGrpSpPr/>
          <p:nvPr/>
        </p:nvGrpSpPr>
        <p:grpSpPr>
          <a:xfrm>
            <a:off x="467540" y="1059580"/>
            <a:ext cx="8208915" cy="1450364"/>
            <a:chOff x="1030212" y="5406537"/>
            <a:chExt cx="7090351" cy="82067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4F0F754-D87D-4BCC-B242-9E2E74088D53}"/>
                </a:ext>
              </a:extLst>
            </p:cNvPr>
            <p:cNvGrpSpPr/>
            <p:nvPr/>
          </p:nvGrpSpPr>
          <p:grpSpPr>
            <a:xfrm>
              <a:off x="1030215" y="5406537"/>
              <a:ext cx="7090348" cy="820675"/>
              <a:chOff x="469295" y="4866736"/>
              <a:chExt cx="3188352" cy="1907648"/>
            </a:xfrm>
          </p:grpSpPr>
          <p:sp>
            <p:nvSpPr>
              <p:cNvPr id="33" name="사다리꼴 32">
                <a:extLst>
                  <a:ext uri="{FF2B5EF4-FFF2-40B4-BE49-F238E27FC236}">
                    <a16:creationId xmlns:a16="http://schemas.microsoft.com/office/drawing/2014/main" id="{2551369E-272D-4B89-A5D6-88318134E3C1}"/>
                  </a:ext>
                </a:extLst>
              </p:cNvPr>
              <p:cNvSpPr/>
              <p:nvPr/>
            </p:nvSpPr>
            <p:spPr>
              <a:xfrm>
                <a:off x="469295" y="4866736"/>
                <a:ext cx="3188352" cy="154532"/>
              </a:xfrm>
              <a:prstGeom prst="trapezoid">
                <a:avLst>
                  <a:gd name="adj" fmla="val 224606"/>
                </a:avLst>
              </a:prstGeom>
              <a:solidFill>
                <a:srgbClr val="0070C0"/>
              </a:solidFill>
              <a:ln w="63500" cap="sq" cmpd="sng">
                <a:noFill/>
                <a:bevel/>
                <a:headEnd type="none" w="lg" len="med"/>
                <a:tailEnd type="none" w="lg" len="med"/>
              </a:ln>
              <a:effectLst/>
            </p:spPr>
            <p:txBody>
              <a:bodyPr wrap="none" lIns="75344" tIns="37672" rIns="75344" bIns="37672" anchor="ctr"/>
              <a:lstStyle/>
              <a:p>
                <a:pPr defTabSz="958142"/>
                <a:endParaRPr lang="ko-KR" altLang="en-US" sz="1654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83">
                <a:extLst>
                  <a:ext uri="{FF2B5EF4-FFF2-40B4-BE49-F238E27FC236}">
                    <a16:creationId xmlns:a16="http://schemas.microsoft.com/office/drawing/2014/main" id="{B5E61F10-6D4F-4E6C-950A-8ADD8EB282E9}"/>
                  </a:ext>
                </a:extLst>
              </p:cNvPr>
              <p:cNvSpPr/>
              <p:nvPr/>
            </p:nvSpPr>
            <p:spPr>
              <a:xfrm rot="16200000">
                <a:off x="1150292" y="4267031"/>
                <a:ext cx="1826357" cy="3188350"/>
              </a:xfrm>
              <a:prstGeom prst="roundRect">
                <a:avLst>
                  <a:gd name="adj" fmla="val 2931"/>
                </a:avLst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75000">
                    <a:schemeClr val="bg1"/>
                  </a:gs>
                  <a:gs pos="15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63500" dist="38100" dir="5400000" algn="t" rotWithShape="0">
                  <a:prstClr val="black">
                    <a:alpha val="40000"/>
                  </a:prstClr>
                </a:outerShdw>
              </a:effectLst>
              <a:sp3d extrusionH="190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35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AB5950-7625-4DA2-92AC-F3B7FF78A3FB}"/>
                </a:ext>
              </a:extLst>
            </p:cNvPr>
            <p:cNvSpPr/>
            <p:nvPr/>
          </p:nvSpPr>
          <p:spPr>
            <a:xfrm>
              <a:off x="1030212" y="5523519"/>
              <a:ext cx="7090344" cy="470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Cleaning and organizing is a practice not project</a:t>
              </a:r>
            </a:p>
            <a:p>
              <a:pPr algn="ctr"/>
              <a:r>
                <a:rPr lang="en-US" altLang="ko-KR" sz="2400" dirty="0"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Meagan Francis</a:t>
              </a:r>
              <a:endParaRPr lang="ko-KR" altLang="en-US" sz="2400" dirty="0"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http://mblogthumb4.phinf.naver.net/20140822_203/kjooi99_1408673917920IVPSF_PNG/Persuade.png?type=w2">
            <a:extLst>
              <a:ext uri="{FF2B5EF4-FFF2-40B4-BE49-F238E27FC236}">
                <a16:creationId xmlns:a16="http://schemas.microsoft.com/office/drawing/2014/main" id="{40639D2E-F886-46C2-B8FC-E1517D5C1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1" y="2582381"/>
            <a:ext cx="2376263" cy="23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398437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정수 인코딩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</a:rPr>
              <a:t># </a:t>
            </a:r>
            <a:r>
              <a:rPr lang="ko-KR" altLang="en-US" sz="1050" dirty="0">
                <a:solidFill>
                  <a:schemeClr val="tx1"/>
                </a:solidFill>
              </a:rPr>
              <a:t>전체 단어 개수 중 빈도수 </a:t>
            </a:r>
            <a:r>
              <a:rPr lang="en-US" altLang="ko-KR" sz="1050" dirty="0">
                <a:solidFill>
                  <a:schemeClr val="tx1"/>
                </a:solidFill>
              </a:rPr>
              <a:t>2</a:t>
            </a:r>
            <a:r>
              <a:rPr lang="ko-KR" altLang="en-US" sz="1050" dirty="0">
                <a:solidFill>
                  <a:schemeClr val="tx1"/>
                </a:solidFill>
              </a:rPr>
              <a:t>이하인 단어 개수는 제거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# 0</a:t>
            </a:r>
            <a:r>
              <a:rPr lang="ko-KR" altLang="en-US" sz="1050" dirty="0">
                <a:solidFill>
                  <a:schemeClr val="tx1"/>
                </a:solidFill>
              </a:rPr>
              <a:t>번 패딩 토큰과 </a:t>
            </a:r>
            <a:r>
              <a:rPr lang="en-US" altLang="ko-KR" sz="1050" dirty="0">
                <a:solidFill>
                  <a:schemeClr val="tx1"/>
                </a:solidFill>
              </a:rPr>
              <a:t>1</a:t>
            </a:r>
            <a:r>
              <a:rPr lang="ko-KR" altLang="en-US" sz="1050" dirty="0">
                <a:solidFill>
                  <a:schemeClr val="tx1"/>
                </a:solidFill>
              </a:rPr>
              <a:t>번 </a:t>
            </a:r>
            <a:r>
              <a:rPr lang="en-US" altLang="ko-KR" sz="1050" dirty="0" err="1">
                <a:solidFill>
                  <a:schemeClr val="tx1"/>
                </a:solidFill>
              </a:rPr>
              <a:t>OOV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>
                <a:solidFill>
                  <a:schemeClr val="tx1"/>
                </a:solidFill>
              </a:rPr>
              <a:t>토큰을 고려하여 </a:t>
            </a:r>
            <a:r>
              <a:rPr lang="en-US" altLang="ko-KR" sz="1050" dirty="0">
                <a:solidFill>
                  <a:schemeClr val="tx1"/>
                </a:solidFill>
              </a:rPr>
              <a:t>+2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vocab_size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total_cnt</a:t>
            </a:r>
            <a:r>
              <a:rPr lang="en-US" altLang="ko-KR" sz="1050" dirty="0">
                <a:solidFill>
                  <a:schemeClr val="tx1"/>
                </a:solidFill>
              </a:rPr>
              <a:t> - </a:t>
            </a:r>
            <a:r>
              <a:rPr lang="en-US" altLang="ko-KR" sz="1050" dirty="0" err="1">
                <a:solidFill>
                  <a:schemeClr val="tx1"/>
                </a:solidFill>
              </a:rPr>
              <a:t>rare_cnt</a:t>
            </a:r>
            <a:r>
              <a:rPr lang="en-US" altLang="ko-KR" sz="1050" dirty="0">
                <a:solidFill>
                  <a:schemeClr val="tx1"/>
                </a:solidFill>
              </a:rPr>
              <a:t> + 2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print('</a:t>
            </a:r>
            <a:r>
              <a:rPr lang="ko-KR" altLang="en-US" sz="1050" dirty="0">
                <a:solidFill>
                  <a:schemeClr val="tx1"/>
                </a:solidFill>
              </a:rPr>
              <a:t>단어 집합의 크기 </a:t>
            </a:r>
            <a:r>
              <a:rPr lang="en-US" altLang="ko-KR" sz="1050" dirty="0">
                <a:solidFill>
                  <a:schemeClr val="tx1"/>
                </a:solidFill>
              </a:rPr>
              <a:t>:',</a:t>
            </a:r>
            <a:r>
              <a:rPr lang="en-US" altLang="ko-KR" sz="1050" dirty="0" err="1">
                <a:solidFill>
                  <a:schemeClr val="tx1"/>
                </a:solidFill>
              </a:rPr>
              <a:t>vocab_size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tokenizer = Tokenizer(</a:t>
            </a:r>
            <a:r>
              <a:rPr lang="en-US" altLang="ko-KR" sz="1050" dirty="0" err="1">
                <a:solidFill>
                  <a:schemeClr val="tx1"/>
                </a:solidFill>
              </a:rPr>
              <a:t>vocab_size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en-US" altLang="ko-KR" sz="1050" dirty="0" err="1">
                <a:solidFill>
                  <a:schemeClr val="tx1"/>
                </a:solidFill>
              </a:rPr>
              <a:t>oov_token</a:t>
            </a:r>
            <a:r>
              <a:rPr lang="en-US" altLang="ko-KR" sz="1050" dirty="0">
                <a:solidFill>
                  <a:schemeClr val="tx1"/>
                </a:solidFill>
              </a:rPr>
              <a:t> = '</a:t>
            </a:r>
            <a:r>
              <a:rPr lang="en-US" altLang="ko-KR" sz="1050" dirty="0" err="1">
                <a:solidFill>
                  <a:schemeClr val="tx1"/>
                </a:solidFill>
              </a:rPr>
              <a:t>OOV</a:t>
            </a:r>
            <a:r>
              <a:rPr lang="en-US" altLang="ko-KR" sz="1050" dirty="0">
                <a:solidFill>
                  <a:schemeClr val="tx1"/>
                </a:solidFill>
              </a:rPr>
              <a:t>') 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tokenizer.fit_on_texts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en-US" altLang="ko-KR" sz="1050" dirty="0" err="1">
                <a:solidFill>
                  <a:schemeClr val="tx1"/>
                </a:solidFill>
              </a:rPr>
              <a:t>X_train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X_train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tokenizer.texts_to_sequences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en-US" altLang="ko-KR" sz="1050" dirty="0" err="1">
                <a:solidFill>
                  <a:schemeClr val="tx1"/>
                </a:solidFill>
              </a:rPr>
              <a:t>X_train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X_test</a:t>
            </a:r>
            <a:r>
              <a:rPr lang="en-US" altLang="ko-KR" sz="1050" dirty="0">
                <a:solidFill>
                  <a:schemeClr val="tx1"/>
                </a:solidFill>
              </a:rPr>
              <a:t> = </a:t>
            </a:r>
            <a:r>
              <a:rPr lang="en-US" altLang="ko-KR" sz="1050" dirty="0" err="1">
                <a:solidFill>
                  <a:schemeClr val="tx1"/>
                </a:solidFill>
              </a:rPr>
              <a:t>tokenizer.texts_to_sequences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en-US" altLang="ko-KR" sz="1050" dirty="0" err="1">
                <a:solidFill>
                  <a:schemeClr val="tx1"/>
                </a:solidFill>
              </a:rPr>
              <a:t>X_test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print(</a:t>
            </a:r>
            <a:r>
              <a:rPr lang="en-US" altLang="ko-KR" sz="1050" dirty="0" err="1">
                <a:solidFill>
                  <a:schemeClr val="tx1"/>
                </a:solidFill>
              </a:rPr>
              <a:t>X_train</a:t>
            </a:r>
            <a:r>
              <a:rPr lang="en-US" altLang="ko-KR" sz="1050" dirty="0">
                <a:solidFill>
                  <a:schemeClr val="tx1"/>
                </a:solidFill>
              </a:rPr>
              <a:t>[:3])</a:t>
            </a: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print(</a:t>
            </a:r>
            <a:r>
              <a:rPr lang="en-US" altLang="ko-KR" sz="1050" dirty="0" err="1">
                <a:solidFill>
                  <a:schemeClr val="tx1"/>
                </a:solidFill>
              </a:rPr>
              <a:t>X_test</a:t>
            </a:r>
            <a:r>
              <a:rPr lang="en-US" altLang="ko-KR" sz="1050" dirty="0">
                <a:solidFill>
                  <a:schemeClr val="tx1"/>
                </a:solidFill>
              </a:rPr>
              <a:t>[:3])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049D7-E097-ABC5-6019-CFDA3D3EED5B}"/>
              </a:ext>
            </a:extLst>
          </p:cNvPr>
          <p:cNvSpPr txBox="1"/>
          <p:nvPr/>
        </p:nvSpPr>
        <p:spPr>
          <a:xfrm>
            <a:off x="4427984" y="2965818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OOV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(Out-Of-Vocabulary)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토큰은 자연어 처리나 기계 학습 작업 중에 훈련 데이터에 없는 단어를 나타내는 특수한 토큰입니다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훈련 데이터에 등장하지 않은 단어는 모델이 이해할 수 없으며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이러한 단어를 처리하는 방법이 필요합니다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이 때 사용되는 것이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OOV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토큰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561EB-60BA-2C64-6B0A-7E4344254080}"/>
              </a:ext>
            </a:extLst>
          </p:cNvPr>
          <p:cNvSpPr txBox="1"/>
          <p:nvPr/>
        </p:nvSpPr>
        <p:spPr>
          <a:xfrm>
            <a:off x="4452744" y="183939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일반적으로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index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는 가장 빈번하게 발생하는 단어가 낮은 인덱스</a:t>
            </a:r>
            <a:br>
              <a:rPr lang="en-US" altLang="ko-KR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</a:br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값으로 설정된다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04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80372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/>
                </a:solidFill>
              </a:rPr>
              <a:t>print('</a:t>
            </a:r>
            <a:r>
              <a:rPr lang="ko-KR" altLang="en-US" sz="1050" dirty="0">
                <a:solidFill>
                  <a:schemeClr val="tx1"/>
                </a:solidFill>
              </a:rPr>
              <a:t>리뷰의 최대 길이 </a:t>
            </a:r>
            <a:r>
              <a:rPr lang="en-US" altLang="ko-KR" sz="1050" dirty="0">
                <a:solidFill>
                  <a:schemeClr val="tx1"/>
                </a:solidFill>
              </a:rPr>
              <a:t>:',max(</a:t>
            </a:r>
            <a:r>
              <a:rPr lang="en-US" altLang="ko-KR" sz="1050" dirty="0" err="1">
                <a:solidFill>
                  <a:schemeClr val="tx1"/>
                </a:solidFill>
              </a:rPr>
              <a:t>len</a:t>
            </a:r>
            <a:r>
              <a:rPr lang="en-US" altLang="ko-KR" sz="1050" dirty="0">
                <a:solidFill>
                  <a:schemeClr val="tx1"/>
                </a:solidFill>
              </a:rPr>
              <a:t>(review) for review in </a:t>
            </a:r>
            <a:r>
              <a:rPr lang="en-US" altLang="ko-KR" sz="1050" dirty="0" err="1">
                <a:solidFill>
                  <a:schemeClr val="tx1"/>
                </a:solidFill>
              </a:rPr>
              <a:t>X_train</a:t>
            </a:r>
            <a:r>
              <a:rPr lang="en-US" altLang="ko-KR" sz="1050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print('</a:t>
            </a:r>
            <a:r>
              <a:rPr lang="ko-KR" altLang="en-US" sz="1050" dirty="0">
                <a:solidFill>
                  <a:schemeClr val="tx1"/>
                </a:solidFill>
              </a:rPr>
              <a:t>리뷰의 평균 길이 </a:t>
            </a:r>
            <a:r>
              <a:rPr lang="en-US" altLang="ko-KR" sz="1050" dirty="0">
                <a:solidFill>
                  <a:schemeClr val="tx1"/>
                </a:solidFill>
              </a:rPr>
              <a:t>:',sum(map(</a:t>
            </a:r>
            <a:r>
              <a:rPr lang="en-US" altLang="ko-KR" sz="1050" dirty="0" err="1">
                <a:solidFill>
                  <a:schemeClr val="tx1"/>
                </a:solidFill>
              </a:rPr>
              <a:t>len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en-US" altLang="ko-KR" sz="1050" dirty="0" err="1">
                <a:solidFill>
                  <a:schemeClr val="tx1"/>
                </a:solidFill>
              </a:rPr>
              <a:t>X_train</a:t>
            </a:r>
            <a:r>
              <a:rPr lang="en-US" altLang="ko-KR" sz="1050" dirty="0">
                <a:solidFill>
                  <a:schemeClr val="tx1"/>
                </a:solidFill>
              </a:rPr>
              <a:t>))/</a:t>
            </a:r>
            <a:r>
              <a:rPr lang="en-US" altLang="ko-KR" sz="1050" dirty="0" err="1">
                <a:solidFill>
                  <a:schemeClr val="tx1"/>
                </a:solidFill>
              </a:rPr>
              <a:t>len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en-US" altLang="ko-KR" sz="1050" dirty="0" err="1">
                <a:solidFill>
                  <a:schemeClr val="tx1"/>
                </a:solidFill>
              </a:rPr>
              <a:t>X_train</a:t>
            </a:r>
            <a:r>
              <a:rPr lang="en-US" altLang="ko-KR" sz="1050" dirty="0">
                <a:solidFill>
                  <a:schemeClr val="tx1"/>
                </a:solidFill>
              </a:rPr>
              <a:t>))</a:t>
            </a: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 err="1">
                <a:solidFill>
                  <a:schemeClr val="tx1"/>
                </a:solidFill>
              </a:rPr>
              <a:t>trainLen</a:t>
            </a:r>
            <a:r>
              <a:rPr lang="en-US" altLang="ko-KR" sz="1050" dirty="0">
                <a:solidFill>
                  <a:schemeClr val="tx1"/>
                </a:solidFill>
              </a:rPr>
              <a:t> = []</a:t>
            </a: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>
                <a:solidFill>
                  <a:schemeClr val="tx1"/>
                </a:solidFill>
              </a:rPr>
              <a:t>for review in </a:t>
            </a:r>
            <a:r>
              <a:rPr lang="en-US" altLang="ko-KR" sz="1050" dirty="0" err="1">
                <a:solidFill>
                  <a:schemeClr val="tx1"/>
                </a:solidFill>
              </a:rPr>
              <a:t>X_train</a:t>
            </a:r>
            <a:r>
              <a:rPr lang="en-US" altLang="ko-KR" sz="105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050" dirty="0">
                <a:solidFill>
                  <a:schemeClr val="tx1"/>
                </a:solidFill>
              </a:rPr>
              <a:t>    </a:t>
            </a:r>
            <a:r>
              <a:rPr lang="en-US" altLang="ko-KR" sz="1050" dirty="0" err="1">
                <a:solidFill>
                  <a:schemeClr val="tx1"/>
                </a:solidFill>
              </a:rPr>
              <a:t>trainLen.append</a:t>
            </a:r>
            <a:r>
              <a:rPr lang="en-US" altLang="ko-KR" sz="1050" dirty="0">
                <a:solidFill>
                  <a:schemeClr val="tx1"/>
                </a:solidFill>
              </a:rPr>
              <a:t>( </a:t>
            </a:r>
            <a:r>
              <a:rPr lang="en-US" altLang="ko-KR" sz="1050" dirty="0" err="1">
                <a:solidFill>
                  <a:schemeClr val="tx1"/>
                </a:solidFill>
              </a:rPr>
              <a:t>len</a:t>
            </a:r>
            <a:r>
              <a:rPr lang="en-US" altLang="ko-KR" sz="1050" dirty="0">
                <a:solidFill>
                  <a:schemeClr val="tx1"/>
                </a:solidFill>
              </a:rPr>
              <a:t>(review) )</a:t>
            </a: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en-US" altLang="ko-KR" sz="1050" dirty="0" err="1">
                <a:solidFill>
                  <a:schemeClr val="tx1"/>
                </a:solidFill>
              </a:rPr>
              <a:t>plt.hist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en-US" altLang="ko-KR" sz="1050" dirty="0" err="1">
                <a:solidFill>
                  <a:schemeClr val="tx1"/>
                </a:solidFill>
              </a:rPr>
              <a:t>trainLen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plt.xlabel</a:t>
            </a:r>
            <a:r>
              <a:rPr lang="en-US" altLang="ko-KR" sz="1050" dirty="0">
                <a:solidFill>
                  <a:schemeClr val="tx1"/>
                </a:solidFill>
              </a:rPr>
              <a:t>('length of samples')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plt.ylabel</a:t>
            </a:r>
            <a:r>
              <a:rPr lang="en-US" altLang="ko-KR" sz="1050" dirty="0">
                <a:solidFill>
                  <a:schemeClr val="tx1"/>
                </a:solidFill>
              </a:rPr>
              <a:t>('number of samples')</a:t>
            </a:r>
          </a:p>
          <a:p>
            <a:r>
              <a:rPr lang="en-US" altLang="ko-KR" sz="1050" dirty="0" err="1">
                <a:solidFill>
                  <a:schemeClr val="tx1"/>
                </a:solidFill>
              </a:rPr>
              <a:t>plt.show</a:t>
            </a:r>
            <a:r>
              <a:rPr lang="en-US" altLang="ko-KR" sz="1050" dirty="0">
                <a:solidFill>
                  <a:schemeClr val="tx1"/>
                </a:solidFill>
              </a:rPr>
              <a:t>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A03BC6-00FD-B4F8-FAB2-C2098BCCF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492" y="1832146"/>
            <a:ext cx="3907940" cy="30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803722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패딩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712098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def </a:t>
            </a:r>
            <a:r>
              <a:rPr lang="en-US" altLang="ko-KR" dirty="0" err="1">
                <a:solidFill>
                  <a:schemeClr val="tx1"/>
                </a:solidFill>
              </a:rPr>
              <a:t>below_threshold_len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max_len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nested_list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count = 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for sentence in </a:t>
            </a:r>
            <a:r>
              <a:rPr lang="en-US" altLang="ko-KR" dirty="0" err="1">
                <a:solidFill>
                  <a:schemeClr val="tx1"/>
                </a:solidFill>
              </a:rPr>
              <a:t>nested_list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if(</a:t>
            </a:r>
            <a:r>
              <a:rPr lang="en-US" altLang="ko-KR" dirty="0" err="1">
                <a:solidFill>
                  <a:schemeClr val="tx1"/>
                </a:solidFill>
              </a:rPr>
              <a:t>len</a:t>
            </a:r>
            <a:r>
              <a:rPr lang="en-US" altLang="ko-KR" dirty="0">
                <a:solidFill>
                  <a:schemeClr val="tx1"/>
                </a:solidFill>
              </a:rPr>
              <a:t>(sentence) &lt;= </a:t>
            </a:r>
            <a:r>
              <a:rPr lang="en-US" altLang="ko-KR" dirty="0" err="1">
                <a:solidFill>
                  <a:schemeClr val="tx1"/>
                </a:solidFill>
              </a:rPr>
              <a:t>max_len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count = count + 1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print('</a:t>
            </a:r>
            <a:r>
              <a:rPr lang="ko-KR" altLang="en-US" dirty="0">
                <a:solidFill>
                  <a:schemeClr val="tx1"/>
                </a:solidFill>
              </a:rPr>
              <a:t>전체 샘플 중 길이가 </a:t>
            </a:r>
            <a:r>
              <a:rPr lang="en-US" altLang="ko-KR" dirty="0">
                <a:solidFill>
                  <a:schemeClr val="tx1"/>
                </a:solidFill>
              </a:rPr>
              <a:t>{} </a:t>
            </a:r>
            <a:r>
              <a:rPr lang="ko-KR" altLang="en-US" dirty="0">
                <a:solidFill>
                  <a:schemeClr val="tx1"/>
                </a:solidFill>
              </a:rPr>
              <a:t>이하인 샘플의 비율</a:t>
            </a:r>
            <a:r>
              <a:rPr lang="en-US" altLang="ko-KR" dirty="0">
                <a:solidFill>
                  <a:schemeClr val="tx1"/>
                </a:solidFill>
              </a:rPr>
              <a:t>: {}'.format(</a:t>
            </a:r>
            <a:r>
              <a:rPr lang="en-US" altLang="ko-KR" dirty="0" err="1">
                <a:solidFill>
                  <a:schemeClr val="tx1"/>
                </a:solidFill>
              </a:rPr>
              <a:t>max_len</a:t>
            </a:r>
            <a:r>
              <a:rPr lang="en-US" altLang="ko-KR" dirty="0">
                <a:solidFill>
                  <a:schemeClr val="tx1"/>
                </a:solidFill>
              </a:rPr>
              <a:t>, (count / </a:t>
            </a:r>
            <a:r>
              <a:rPr lang="en-US" altLang="ko-KR" dirty="0" err="1">
                <a:solidFill>
                  <a:schemeClr val="tx1"/>
                </a:solidFill>
              </a:rPr>
              <a:t>len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nested_list</a:t>
            </a:r>
            <a:r>
              <a:rPr lang="en-US" altLang="ko-KR" dirty="0">
                <a:solidFill>
                  <a:schemeClr val="tx1"/>
                </a:solidFill>
              </a:rPr>
              <a:t>))*100))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max_len</a:t>
            </a:r>
            <a:r>
              <a:rPr lang="en-US" altLang="ko-KR" dirty="0">
                <a:solidFill>
                  <a:schemeClr val="tx1"/>
                </a:solidFill>
              </a:rPr>
              <a:t> = 60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below_threshold_len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max_len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X_train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X_train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pad_sequences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X_train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maxlen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en-US" altLang="ko-KR" dirty="0" err="1">
                <a:solidFill>
                  <a:schemeClr val="tx1"/>
                </a:solidFill>
              </a:rPr>
              <a:t>max_len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X_test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pad_sequences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X_test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maxlen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en-US" altLang="ko-KR" dirty="0" err="1">
                <a:solidFill>
                  <a:schemeClr val="tx1"/>
                </a:solidFill>
              </a:rPr>
              <a:t>max_len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596CAD-E80C-3558-350E-A2DF8940D0BA}"/>
              </a:ext>
            </a:extLst>
          </p:cNvPr>
          <p:cNvSpPr txBox="1"/>
          <p:nvPr/>
        </p:nvSpPr>
        <p:spPr>
          <a:xfrm>
            <a:off x="4283968" y="3322695"/>
            <a:ext cx="4572000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pad_sequences</a:t>
            </a:r>
            <a:r>
              <a:rPr lang="en-US" altLang="ko-KR" dirty="0"/>
              <a:t> </a:t>
            </a:r>
            <a:r>
              <a:rPr lang="ko-KR" altLang="en-US" dirty="0"/>
              <a:t>가 전체 길이를 </a:t>
            </a:r>
            <a:r>
              <a:rPr lang="en-US" altLang="ko-KR" dirty="0"/>
              <a:t>60</a:t>
            </a:r>
            <a:r>
              <a:rPr lang="ko-KR" altLang="en-US" dirty="0"/>
              <a:t>으로 </a:t>
            </a:r>
            <a:r>
              <a:rPr lang="ko-KR" altLang="en-US" dirty="0" err="1"/>
              <a:t>맞춰줌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DA110-B080-C6D3-7D77-246A2CAC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720" y="3648287"/>
            <a:ext cx="4484737" cy="11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2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977120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 정의 및 학습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8849180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/>
                </a:solidFill>
              </a:rPr>
              <a:t>import re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from </a:t>
            </a:r>
            <a:r>
              <a:rPr lang="en-US" altLang="ko-KR" sz="1100" dirty="0" err="1">
                <a:solidFill>
                  <a:schemeClr val="tx1"/>
                </a:solidFill>
              </a:rPr>
              <a:t>tensorflow.keras.layers</a:t>
            </a:r>
            <a:r>
              <a:rPr lang="en-US" altLang="ko-KR" sz="1100" dirty="0">
                <a:solidFill>
                  <a:schemeClr val="tx1"/>
                </a:solidFill>
              </a:rPr>
              <a:t> import Embedding, Dense, LSTM, Bidirectional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from </a:t>
            </a:r>
            <a:r>
              <a:rPr lang="en-US" altLang="ko-KR" sz="1100" dirty="0" err="1">
                <a:solidFill>
                  <a:schemeClr val="tx1"/>
                </a:solidFill>
              </a:rPr>
              <a:t>tensorflow.keras.models</a:t>
            </a:r>
            <a:r>
              <a:rPr lang="en-US" altLang="ko-KR" sz="1100" dirty="0">
                <a:solidFill>
                  <a:schemeClr val="tx1"/>
                </a:solidFill>
              </a:rPr>
              <a:t> import Sequential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from </a:t>
            </a:r>
            <a:r>
              <a:rPr lang="en-US" altLang="ko-KR" sz="1100" dirty="0" err="1">
                <a:solidFill>
                  <a:schemeClr val="tx1"/>
                </a:solidFill>
              </a:rPr>
              <a:t>tensorflow.keras.models</a:t>
            </a:r>
            <a:r>
              <a:rPr lang="en-US" altLang="ko-KR" sz="1100" dirty="0">
                <a:solidFill>
                  <a:schemeClr val="tx1"/>
                </a:solidFill>
              </a:rPr>
              <a:t> import </a:t>
            </a:r>
            <a:r>
              <a:rPr lang="en-US" altLang="ko-KR" sz="1100" dirty="0" err="1">
                <a:solidFill>
                  <a:schemeClr val="tx1"/>
                </a:solidFill>
              </a:rPr>
              <a:t>load_model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from </a:t>
            </a:r>
            <a:r>
              <a:rPr lang="en-US" altLang="ko-KR" sz="1100" dirty="0" err="1">
                <a:solidFill>
                  <a:schemeClr val="tx1"/>
                </a:solidFill>
              </a:rPr>
              <a:t>tensorflow.keras.callbacks</a:t>
            </a:r>
            <a:r>
              <a:rPr lang="en-US" altLang="ko-KR" sz="1100" dirty="0">
                <a:solidFill>
                  <a:schemeClr val="tx1"/>
                </a:solidFill>
              </a:rPr>
              <a:t> import </a:t>
            </a:r>
            <a:r>
              <a:rPr lang="en-US" altLang="ko-KR" sz="1100" dirty="0" err="1">
                <a:solidFill>
                  <a:schemeClr val="tx1"/>
                </a:solidFill>
              </a:rPr>
              <a:t>EarlyStopping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</a:rPr>
              <a:t>ModelCheckpoint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err="1">
                <a:solidFill>
                  <a:schemeClr val="tx1"/>
                </a:solidFill>
              </a:rPr>
              <a:t>embedding_dim</a:t>
            </a:r>
            <a:r>
              <a:rPr lang="en-US" altLang="ko-KR" sz="1100" dirty="0">
                <a:solidFill>
                  <a:schemeClr val="tx1"/>
                </a:solidFill>
              </a:rPr>
              <a:t> = 100</a:t>
            </a:r>
          </a:p>
          <a:p>
            <a:r>
              <a:rPr lang="en-US" altLang="ko-KR" sz="1100" dirty="0" err="1">
                <a:solidFill>
                  <a:schemeClr val="tx1"/>
                </a:solidFill>
              </a:rPr>
              <a:t>hidden_units</a:t>
            </a:r>
            <a:r>
              <a:rPr lang="en-US" altLang="ko-KR" sz="1100" dirty="0">
                <a:solidFill>
                  <a:schemeClr val="tx1"/>
                </a:solidFill>
              </a:rPr>
              <a:t> = 128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model = Sequential()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## </a:t>
            </a:r>
            <a:r>
              <a:rPr lang="ko-KR" altLang="en-US" sz="1100" dirty="0" err="1">
                <a:solidFill>
                  <a:schemeClr val="tx1"/>
                </a:solidFill>
              </a:rPr>
              <a:t>전체단어수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등장빈도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이하 </a:t>
            </a:r>
            <a:r>
              <a:rPr lang="ko-KR" altLang="en-US" sz="1100" dirty="0" err="1">
                <a:solidFill>
                  <a:schemeClr val="tx1"/>
                </a:solidFill>
              </a:rPr>
              <a:t>단어수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+ 2 (</a:t>
            </a:r>
            <a:r>
              <a:rPr lang="en-US" altLang="ko-KR" sz="1100" dirty="0" err="1">
                <a:solidFill>
                  <a:schemeClr val="tx1"/>
                </a:solidFill>
              </a:rPr>
              <a:t>oov</a:t>
            </a:r>
            <a:r>
              <a:rPr lang="ko-KR" altLang="en-US" sz="1100" dirty="0">
                <a:solidFill>
                  <a:schemeClr val="tx1"/>
                </a:solidFill>
              </a:rPr>
              <a:t>토큰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## </a:t>
            </a:r>
            <a:r>
              <a:rPr lang="en-US" altLang="ko-KR" sz="1100" dirty="0" err="1">
                <a:solidFill>
                  <a:schemeClr val="tx1"/>
                </a:solidFill>
              </a:rPr>
              <a:t>embedding_dim</a:t>
            </a:r>
            <a:r>
              <a:rPr lang="ko-KR" altLang="en-US" sz="1100" dirty="0">
                <a:solidFill>
                  <a:schemeClr val="tx1"/>
                </a:solidFill>
              </a:rPr>
              <a:t>은 </a:t>
            </a:r>
            <a:r>
              <a:rPr lang="en-US" altLang="ko-KR" sz="1100" dirty="0">
                <a:solidFill>
                  <a:schemeClr val="tx1"/>
                </a:solidFill>
              </a:rPr>
              <a:t>Embedding </a:t>
            </a:r>
            <a:r>
              <a:rPr lang="ko-KR" altLang="en-US" sz="1100" dirty="0">
                <a:solidFill>
                  <a:schemeClr val="tx1"/>
                </a:solidFill>
              </a:rPr>
              <a:t>층에서 각 단어를 나타내는 벡터의 차원 크기를 결정하는 매개변수</a:t>
            </a:r>
          </a:p>
          <a:p>
            <a:r>
              <a:rPr lang="en-US" altLang="ko-KR" sz="1100" dirty="0" err="1">
                <a:solidFill>
                  <a:schemeClr val="tx1"/>
                </a:solidFill>
              </a:rPr>
              <a:t>model.add</a:t>
            </a:r>
            <a:r>
              <a:rPr lang="en-US" altLang="ko-KR" sz="1100" dirty="0">
                <a:solidFill>
                  <a:schemeClr val="tx1"/>
                </a:solidFill>
              </a:rPr>
              <a:t>(Embedding(</a:t>
            </a:r>
            <a:r>
              <a:rPr lang="en-US" altLang="ko-KR" sz="1100" dirty="0" err="1">
                <a:solidFill>
                  <a:schemeClr val="tx1"/>
                </a:solidFill>
              </a:rPr>
              <a:t>vocab_size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</a:rPr>
              <a:t>embedding_dim</a:t>
            </a:r>
            <a:r>
              <a:rPr lang="en-US" altLang="ko-KR" sz="1100" dirty="0">
                <a:solidFill>
                  <a:schemeClr val="tx1"/>
                </a:solidFill>
              </a:rPr>
              <a:t>))</a:t>
            </a:r>
          </a:p>
          <a:p>
            <a:r>
              <a:rPr lang="en-US" altLang="ko-KR" sz="1100" dirty="0" err="1">
                <a:solidFill>
                  <a:schemeClr val="tx1"/>
                </a:solidFill>
              </a:rPr>
              <a:t>model.add</a:t>
            </a:r>
            <a:r>
              <a:rPr lang="en-US" altLang="ko-KR" sz="1100" dirty="0">
                <a:solidFill>
                  <a:schemeClr val="tx1"/>
                </a:solidFill>
              </a:rPr>
              <a:t>(Bidirectional(LSTM(</a:t>
            </a:r>
            <a:r>
              <a:rPr lang="en-US" altLang="ko-KR" sz="1100" dirty="0" err="1">
                <a:solidFill>
                  <a:schemeClr val="tx1"/>
                </a:solidFill>
              </a:rPr>
              <a:t>hidden_units</a:t>
            </a:r>
            <a:r>
              <a:rPr lang="en-US" altLang="ko-KR" sz="1100" dirty="0">
                <a:solidFill>
                  <a:schemeClr val="tx1"/>
                </a:solidFill>
              </a:rPr>
              <a:t>))) # Bidirectional LSTM</a:t>
            </a:r>
            <a:r>
              <a:rPr lang="ko-KR" altLang="en-US" sz="1100" dirty="0">
                <a:solidFill>
                  <a:schemeClr val="tx1"/>
                </a:solidFill>
              </a:rPr>
              <a:t>을 사용</a:t>
            </a:r>
          </a:p>
          <a:p>
            <a:r>
              <a:rPr lang="en-US" altLang="ko-KR" sz="1100" dirty="0" err="1">
                <a:solidFill>
                  <a:schemeClr val="tx1"/>
                </a:solidFill>
              </a:rPr>
              <a:t>model.add</a:t>
            </a:r>
            <a:r>
              <a:rPr lang="en-US" altLang="ko-KR" sz="1100" dirty="0">
                <a:solidFill>
                  <a:schemeClr val="tx1"/>
                </a:solidFill>
              </a:rPr>
              <a:t>(Dense(1, activation='sigmoid'))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es = </a:t>
            </a:r>
            <a:r>
              <a:rPr lang="en-US" altLang="ko-KR" sz="1100" dirty="0" err="1">
                <a:solidFill>
                  <a:schemeClr val="tx1"/>
                </a:solidFill>
              </a:rPr>
              <a:t>EarlyStopping</a:t>
            </a:r>
            <a:r>
              <a:rPr lang="en-US" altLang="ko-KR" sz="1100" dirty="0">
                <a:solidFill>
                  <a:schemeClr val="tx1"/>
                </a:solidFill>
              </a:rPr>
              <a:t>(monitor='</a:t>
            </a:r>
            <a:r>
              <a:rPr lang="en-US" altLang="ko-KR" sz="1100" dirty="0" err="1">
                <a:solidFill>
                  <a:schemeClr val="tx1"/>
                </a:solidFill>
              </a:rPr>
              <a:t>val_loss</a:t>
            </a:r>
            <a:r>
              <a:rPr lang="en-US" altLang="ko-KR" sz="1100" dirty="0">
                <a:solidFill>
                  <a:schemeClr val="tx1"/>
                </a:solidFill>
              </a:rPr>
              <a:t>', mode='min', verbose=1, patience=4)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mc = </a:t>
            </a:r>
            <a:r>
              <a:rPr lang="en-US" altLang="ko-KR" sz="1100" dirty="0" err="1">
                <a:solidFill>
                  <a:schemeClr val="tx1"/>
                </a:solidFill>
              </a:rPr>
              <a:t>ModelCheckpoint</a:t>
            </a:r>
            <a:r>
              <a:rPr lang="en-US" altLang="ko-KR" sz="1100" dirty="0">
                <a:solidFill>
                  <a:schemeClr val="tx1"/>
                </a:solidFill>
              </a:rPr>
              <a:t>('</a:t>
            </a:r>
            <a:r>
              <a:rPr lang="en-US" altLang="ko-KR" sz="1100" dirty="0" err="1">
                <a:solidFill>
                  <a:schemeClr val="tx1"/>
                </a:solidFill>
              </a:rPr>
              <a:t>best_model.h5</a:t>
            </a:r>
            <a:r>
              <a:rPr lang="en-US" altLang="ko-KR" sz="1100" dirty="0">
                <a:solidFill>
                  <a:schemeClr val="tx1"/>
                </a:solidFill>
              </a:rPr>
              <a:t>', monitor='</a:t>
            </a:r>
            <a:r>
              <a:rPr lang="en-US" altLang="ko-KR" sz="1100" dirty="0" err="1">
                <a:solidFill>
                  <a:schemeClr val="tx1"/>
                </a:solidFill>
              </a:rPr>
              <a:t>val_acc</a:t>
            </a:r>
            <a:r>
              <a:rPr lang="en-US" altLang="ko-KR" sz="1100" dirty="0">
                <a:solidFill>
                  <a:schemeClr val="tx1"/>
                </a:solidFill>
              </a:rPr>
              <a:t>', mode='max', verbose=1, </a:t>
            </a:r>
            <a:r>
              <a:rPr lang="en-US" altLang="ko-KR" sz="1100" dirty="0" err="1">
                <a:solidFill>
                  <a:schemeClr val="tx1"/>
                </a:solidFill>
              </a:rPr>
              <a:t>save_best_only</a:t>
            </a:r>
            <a:r>
              <a:rPr lang="en-US" altLang="ko-KR" sz="1100" dirty="0">
                <a:solidFill>
                  <a:schemeClr val="tx1"/>
                </a:solidFill>
              </a:rPr>
              <a:t>=True)</a:t>
            </a:r>
          </a:p>
          <a:p>
            <a:r>
              <a:rPr lang="en-US" altLang="ko-KR" sz="1100" dirty="0" err="1">
                <a:solidFill>
                  <a:schemeClr val="tx1"/>
                </a:solidFill>
              </a:rPr>
              <a:t>model.compile</a:t>
            </a:r>
            <a:r>
              <a:rPr lang="en-US" altLang="ko-KR" sz="1100" dirty="0">
                <a:solidFill>
                  <a:schemeClr val="tx1"/>
                </a:solidFill>
              </a:rPr>
              <a:t>(optimizer='</a:t>
            </a:r>
            <a:r>
              <a:rPr lang="en-US" altLang="ko-KR" sz="1100" dirty="0" err="1">
                <a:solidFill>
                  <a:schemeClr val="tx1"/>
                </a:solidFill>
              </a:rPr>
              <a:t>adam</a:t>
            </a:r>
            <a:r>
              <a:rPr lang="en-US" altLang="ko-KR" sz="1100" dirty="0">
                <a:solidFill>
                  <a:schemeClr val="tx1"/>
                </a:solidFill>
              </a:rPr>
              <a:t>', loss='</a:t>
            </a:r>
            <a:r>
              <a:rPr lang="en-US" altLang="ko-KR" sz="1100" dirty="0" err="1">
                <a:solidFill>
                  <a:schemeClr val="tx1"/>
                </a:solidFill>
              </a:rPr>
              <a:t>binary_crossentropy</a:t>
            </a:r>
            <a:r>
              <a:rPr lang="en-US" altLang="ko-KR" sz="1100" dirty="0">
                <a:solidFill>
                  <a:schemeClr val="tx1"/>
                </a:solidFill>
              </a:rPr>
              <a:t>', metrics=['acc'])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history = </a:t>
            </a:r>
            <a:r>
              <a:rPr lang="en-US" altLang="ko-KR" sz="1100" dirty="0" err="1">
                <a:solidFill>
                  <a:schemeClr val="tx1"/>
                </a:solidFill>
              </a:rPr>
              <a:t>model.fit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en-US" altLang="ko-KR" sz="1100" dirty="0" err="1">
                <a:solidFill>
                  <a:schemeClr val="tx1"/>
                </a:solidFill>
              </a:rPr>
              <a:t>X_train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</a:rPr>
              <a:t>y_train</a:t>
            </a:r>
            <a:r>
              <a:rPr lang="en-US" altLang="ko-KR" sz="1100" dirty="0">
                <a:solidFill>
                  <a:schemeClr val="tx1"/>
                </a:solidFill>
              </a:rPr>
              <a:t>, epochs=15, callbacks=[es, mc], </a:t>
            </a:r>
            <a:r>
              <a:rPr lang="en-US" altLang="ko-KR" sz="1100" dirty="0" err="1">
                <a:solidFill>
                  <a:schemeClr val="tx1"/>
                </a:solidFill>
              </a:rPr>
              <a:t>batch_size</a:t>
            </a:r>
            <a:r>
              <a:rPr lang="en-US" altLang="ko-KR" sz="1100" dirty="0">
                <a:solidFill>
                  <a:schemeClr val="tx1"/>
                </a:solidFill>
              </a:rPr>
              <a:t>=256, </a:t>
            </a:r>
            <a:r>
              <a:rPr lang="en-US" altLang="ko-KR" sz="1100" dirty="0" err="1">
                <a:solidFill>
                  <a:schemeClr val="tx1"/>
                </a:solidFill>
              </a:rPr>
              <a:t>validation_split</a:t>
            </a:r>
            <a:r>
              <a:rPr lang="en-US" altLang="ko-KR" sz="1100" dirty="0">
                <a:solidFill>
                  <a:schemeClr val="tx1"/>
                </a:solidFill>
              </a:rPr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19769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923948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88491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def </a:t>
            </a:r>
            <a:r>
              <a:rPr lang="en-US" altLang="ko-KR" dirty="0" err="1">
                <a:solidFill>
                  <a:schemeClr val="tx1"/>
                </a:solidFill>
              </a:rPr>
              <a:t>sentiment_predict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re.sub</a:t>
            </a:r>
            <a:r>
              <a:rPr lang="en-US" altLang="ko-KR" dirty="0">
                <a:solidFill>
                  <a:schemeClr val="tx1"/>
                </a:solidFill>
              </a:rPr>
              <a:t>(r'[^</a:t>
            </a:r>
            <a:r>
              <a:rPr lang="ko-KR" altLang="en-US" dirty="0" err="1">
                <a:solidFill>
                  <a:schemeClr val="tx1"/>
                </a:solidFill>
              </a:rPr>
              <a:t>ㄱ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 err="1">
                <a:solidFill>
                  <a:schemeClr val="tx1"/>
                </a:solidFill>
              </a:rPr>
              <a:t>ㅎㅏ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 err="1">
                <a:solidFill>
                  <a:schemeClr val="tx1"/>
                </a:solidFill>
              </a:rPr>
              <a:t>ㅣ가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 err="1">
                <a:solidFill>
                  <a:schemeClr val="tx1"/>
                </a:solidFill>
              </a:rPr>
              <a:t>힣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]','', 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tokenize_text_kor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ko-KR" altLang="en-US" dirty="0">
                <a:solidFill>
                  <a:schemeClr val="tx1"/>
                </a:solidFill>
              </a:rPr>
              <a:t>토큰화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remove_stopwords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ko-KR" altLang="en-US" dirty="0" err="1">
                <a:solidFill>
                  <a:schemeClr val="tx1"/>
                </a:solidFill>
              </a:rPr>
              <a:t>불용어</a:t>
            </a:r>
            <a:r>
              <a:rPr lang="ko-KR" altLang="en-US" dirty="0">
                <a:solidFill>
                  <a:schemeClr val="tx1"/>
                </a:solidFill>
              </a:rPr>
              <a:t> 제거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encoded = </a:t>
            </a:r>
            <a:r>
              <a:rPr lang="en-US" altLang="ko-KR" dirty="0" err="1">
                <a:solidFill>
                  <a:schemeClr val="tx1"/>
                </a:solidFill>
              </a:rPr>
              <a:t>tokenizer.texts_to_sequences</a:t>
            </a:r>
            <a:r>
              <a:rPr lang="en-US" altLang="ko-KR" dirty="0">
                <a:solidFill>
                  <a:schemeClr val="tx1"/>
                </a:solidFill>
              </a:rPr>
              <a:t>([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]) # </a:t>
            </a:r>
            <a:r>
              <a:rPr lang="ko-KR" altLang="en-US" dirty="0">
                <a:solidFill>
                  <a:schemeClr val="tx1"/>
                </a:solidFill>
              </a:rPr>
              <a:t>정수 인코딩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pad_new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pad_sequences</a:t>
            </a:r>
            <a:r>
              <a:rPr lang="en-US" altLang="ko-KR" dirty="0">
                <a:solidFill>
                  <a:schemeClr val="tx1"/>
                </a:solidFill>
              </a:rPr>
              <a:t>(encoded, </a:t>
            </a:r>
            <a:r>
              <a:rPr lang="en-US" altLang="ko-KR" dirty="0" err="1">
                <a:solidFill>
                  <a:schemeClr val="tx1"/>
                </a:solidFill>
              </a:rPr>
              <a:t>maxlen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max_len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ko-KR" altLang="en-US" dirty="0">
                <a:solidFill>
                  <a:schemeClr val="tx1"/>
                </a:solidFill>
              </a:rPr>
              <a:t>패딩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score = float(</a:t>
            </a:r>
            <a:r>
              <a:rPr lang="en-US" altLang="ko-KR" dirty="0" err="1">
                <a:solidFill>
                  <a:schemeClr val="tx1"/>
                </a:solidFill>
              </a:rPr>
              <a:t>model.predict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pad_new</a:t>
            </a:r>
            <a:r>
              <a:rPr lang="en-US" altLang="ko-KR" dirty="0">
                <a:solidFill>
                  <a:schemeClr val="tx1"/>
                </a:solidFill>
              </a:rPr>
              <a:t>)[0][0]) #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if(score &gt; 0.5):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print("{:.</a:t>
            </a:r>
            <a:r>
              <a:rPr lang="en-US" altLang="ko-KR" dirty="0" err="1">
                <a:solidFill>
                  <a:schemeClr val="tx1"/>
                </a:solidFill>
              </a:rPr>
              <a:t>2f</a:t>
            </a:r>
            <a:r>
              <a:rPr lang="en-US" altLang="ko-KR" dirty="0">
                <a:solidFill>
                  <a:schemeClr val="tx1"/>
                </a:solidFill>
              </a:rPr>
              <a:t>}% </a:t>
            </a:r>
            <a:r>
              <a:rPr lang="ko-KR" altLang="en-US" dirty="0">
                <a:solidFill>
                  <a:schemeClr val="tx1"/>
                </a:solidFill>
              </a:rPr>
              <a:t>확률로 긍정 리뷰입니다</a:t>
            </a:r>
            <a:r>
              <a:rPr lang="en-US" altLang="ko-KR" dirty="0">
                <a:solidFill>
                  <a:schemeClr val="tx1"/>
                </a:solidFill>
              </a:rPr>
              <a:t>.".format(score * 100))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else: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print("{:.</a:t>
            </a:r>
            <a:r>
              <a:rPr lang="en-US" altLang="ko-KR" dirty="0" err="1">
                <a:solidFill>
                  <a:schemeClr val="tx1"/>
                </a:solidFill>
              </a:rPr>
              <a:t>2f</a:t>
            </a:r>
            <a:r>
              <a:rPr lang="en-US" altLang="ko-KR" dirty="0">
                <a:solidFill>
                  <a:schemeClr val="tx1"/>
                </a:solidFill>
              </a:rPr>
              <a:t>}% </a:t>
            </a:r>
            <a:r>
              <a:rPr lang="ko-KR" altLang="en-US" dirty="0">
                <a:solidFill>
                  <a:schemeClr val="tx1"/>
                </a:solidFill>
              </a:rPr>
              <a:t>확률로 부정 리뷰입니다</a:t>
            </a:r>
            <a:r>
              <a:rPr lang="en-US" altLang="ko-KR" dirty="0">
                <a:solidFill>
                  <a:schemeClr val="tx1"/>
                </a:solidFill>
              </a:rPr>
              <a:t>.".format((1 - score) * 100))</a:t>
            </a:r>
          </a:p>
        </p:txBody>
      </p:sp>
    </p:spTree>
    <p:extLst>
      <p:ext uri="{BB962C8B-B14F-4D97-AF65-F5344CB8AC3E}">
        <p14:creationId xmlns:p14="http://schemas.microsoft.com/office/powerpoint/2010/main" val="198987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LSTM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감성분석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923948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모서리가 둥근 직사각형 26">
            <a:extLst>
              <a:ext uri="{FF2B5EF4-FFF2-40B4-BE49-F238E27FC236}">
                <a16:creationId xmlns:a16="http://schemas.microsoft.com/office/drawing/2014/main" id="{B7A4D522-CC25-3502-81F6-590BE9868F8A}"/>
              </a:ext>
            </a:extLst>
          </p:cNvPr>
          <p:cNvSpPr/>
          <p:nvPr/>
        </p:nvSpPr>
        <p:spPr>
          <a:xfrm>
            <a:off x="165526" y="1332089"/>
            <a:ext cx="5630610" cy="285752"/>
          </a:xfrm>
          <a:prstGeom prst="roundRect">
            <a:avLst/>
          </a:prstGeom>
          <a:pattFill prst="ltDnDiag">
            <a:fgClr>
              <a:schemeClr val="tx2"/>
            </a:fgClr>
            <a:bgClr>
              <a:srgbClr val="0070C0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B56C4A-3DE9-BDB9-6089-72520F84CD33}"/>
              </a:ext>
            </a:extLst>
          </p:cNvPr>
          <p:cNvSpPr txBox="1"/>
          <p:nvPr/>
        </p:nvSpPr>
        <p:spPr>
          <a:xfrm>
            <a:off x="187316" y="1716360"/>
            <a:ext cx="88491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def </a:t>
            </a:r>
            <a:r>
              <a:rPr lang="en-US" altLang="ko-KR" dirty="0" err="1">
                <a:solidFill>
                  <a:schemeClr val="tx1"/>
                </a:solidFill>
              </a:rPr>
              <a:t>sentiment_predict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re.sub</a:t>
            </a:r>
            <a:r>
              <a:rPr lang="en-US" altLang="ko-KR" dirty="0">
                <a:solidFill>
                  <a:schemeClr val="tx1"/>
                </a:solidFill>
              </a:rPr>
              <a:t>(r'[^</a:t>
            </a:r>
            <a:r>
              <a:rPr lang="ko-KR" altLang="en-US" dirty="0" err="1">
                <a:solidFill>
                  <a:schemeClr val="tx1"/>
                </a:solidFill>
              </a:rPr>
              <a:t>ㄱ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 err="1">
                <a:solidFill>
                  <a:schemeClr val="tx1"/>
                </a:solidFill>
              </a:rPr>
              <a:t>ㅎㅏ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 err="1">
                <a:solidFill>
                  <a:schemeClr val="tx1"/>
                </a:solidFill>
              </a:rPr>
              <a:t>ㅣ가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 err="1">
                <a:solidFill>
                  <a:schemeClr val="tx1"/>
                </a:solidFill>
              </a:rPr>
              <a:t>힣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]','', 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tokenize_text_kor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ko-KR" altLang="en-US" dirty="0">
                <a:solidFill>
                  <a:schemeClr val="tx1"/>
                </a:solidFill>
              </a:rPr>
              <a:t>토큰화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remove_stopwords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ko-KR" altLang="en-US" dirty="0" err="1">
                <a:solidFill>
                  <a:schemeClr val="tx1"/>
                </a:solidFill>
              </a:rPr>
              <a:t>불용어</a:t>
            </a:r>
            <a:r>
              <a:rPr lang="ko-KR" altLang="en-US" dirty="0">
                <a:solidFill>
                  <a:schemeClr val="tx1"/>
                </a:solidFill>
              </a:rPr>
              <a:t> 제거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encoded = </a:t>
            </a:r>
            <a:r>
              <a:rPr lang="en-US" altLang="ko-KR" dirty="0" err="1">
                <a:solidFill>
                  <a:schemeClr val="tx1"/>
                </a:solidFill>
              </a:rPr>
              <a:t>tokenizer.texts_to_sequences</a:t>
            </a:r>
            <a:r>
              <a:rPr lang="en-US" altLang="ko-KR" dirty="0">
                <a:solidFill>
                  <a:schemeClr val="tx1"/>
                </a:solidFill>
              </a:rPr>
              <a:t>([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]) # </a:t>
            </a:r>
            <a:r>
              <a:rPr lang="ko-KR" altLang="en-US" dirty="0">
                <a:solidFill>
                  <a:schemeClr val="tx1"/>
                </a:solidFill>
              </a:rPr>
              <a:t>정수 인코딩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pad_new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pad_sequences</a:t>
            </a:r>
            <a:r>
              <a:rPr lang="en-US" altLang="ko-KR" dirty="0">
                <a:solidFill>
                  <a:schemeClr val="tx1"/>
                </a:solidFill>
              </a:rPr>
              <a:t>(encoded, </a:t>
            </a:r>
            <a:r>
              <a:rPr lang="en-US" altLang="ko-KR" dirty="0" err="1">
                <a:solidFill>
                  <a:schemeClr val="tx1"/>
                </a:solidFill>
              </a:rPr>
              <a:t>maxlen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max_len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ko-KR" altLang="en-US" dirty="0">
                <a:solidFill>
                  <a:schemeClr val="tx1"/>
                </a:solidFill>
              </a:rPr>
              <a:t>패딩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score = float(</a:t>
            </a:r>
            <a:r>
              <a:rPr lang="en-US" altLang="ko-KR" dirty="0" err="1">
                <a:solidFill>
                  <a:schemeClr val="tx1"/>
                </a:solidFill>
              </a:rPr>
              <a:t>model.predict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pad_new</a:t>
            </a:r>
            <a:r>
              <a:rPr lang="en-US" altLang="ko-KR" dirty="0">
                <a:solidFill>
                  <a:schemeClr val="tx1"/>
                </a:solidFill>
              </a:rPr>
              <a:t>)) #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if(score &gt; 0.5):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print("{} </a:t>
            </a:r>
            <a:r>
              <a:rPr lang="ko-KR" altLang="en-US" dirty="0">
                <a:solidFill>
                  <a:schemeClr val="tx1"/>
                </a:solidFill>
              </a:rPr>
              <a:t>확률로 긍정 리뷰입니다</a:t>
            </a:r>
            <a:r>
              <a:rPr lang="en-US" altLang="ko-KR" dirty="0">
                <a:solidFill>
                  <a:schemeClr val="tx1"/>
                </a:solidFill>
              </a:rPr>
              <a:t>.".format(score * 100))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else: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print("{} </a:t>
            </a:r>
            <a:r>
              <a:rPr lang="ko-KR" altLang="en-US" dirty="0">
                <a:solidFill>
                  <a:schemeClr val="tx1"/>
                </a:solidFill>
              </a:rPr>
              <a:t>확률로 부정 리뷰입니다</a:t>
            </a:r>
            <a:r>
              <a:rPr lang="en-US" altLang="ko-KR" dirty="0">
                <a:solidFill>
                  <a:schemeClr val="tx1"/>
                </a:solidFill>
              </a:rPr>
              <a:t>.".format((1 - score) * 100))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="</a:t>
            </a:r>
            <a:r>
              <a:rPr lang="ko-KR" altLang="en-US" dirty="0">
                <a:solidFill>
                  <a:schemeClr val="tx1"/>
                </a:solidFill>
              </a:rPr>
              <a:t>이 게임 더럽게 재미없네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sentiment_predict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new_sentence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6B9A88-2602-023C-A4C2-6DA372D59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705116"/>
            <a:ext cx="3563888" cy="23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87" y="3444671"/>
            <a:ext cx="9143014" cy="1122095"/>
            <a:chOff x="-80254" y="3048223"/>
            <a:chExt cx="9920759" cy="1122095"/>
          </a:xfrm>
        </p:grpSpPr>
        <p:pic>
          <p:nvPicPr>
            <p:cNvPr id="12" name="그림 11" descr="16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>
              <a:off x="-80254" y="3048223"/>
              <a:ext cx="3385429" cy="1122095"/>
            </a:xfrm>
            <a:prstGeom prst="rect">
              <a:avLst/>
            </a:prstGeom>
          </p:spPr>
        </p:pic>
        <p:pic>
          <p:nvPicPr>
            <p:cNvPr id="13" name="그림 12" descr="16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12695" y="3048223"/>
              <a:ext cx="3327810" cy="1122095"/>
            </a:xfrm>
            <a:prstGeom prst="rect">
              <a:avLst/>
            </a:prstGeom>
          </p:spPr>
        </p:pic>
        <p:pic>
          <p:nvPicPr>
            <p:cNvPr id="14" name="그림 13" descr="16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1318"/>
            <a:stretch/>
          </p:blipFill>
          <p:spPr>
            <a:xfrm flipH="1">
              <a:off x="3079983" y="3048223"/>
              <a:ext cx="4301894" cy="112209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9" b="26537"/>
          <a:stretch/>
        </p:blipFill>
        <p:spPr>
          <a:xfrm>
            <a:off x="0" y="1023577"/>
            <a:ext cx="9143013" cy="3096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2830" y="1851670"/>
            <a:ext cx="224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kumimoji="1" lang="en-US" altLang="ko-KR" sz="360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0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정제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3205790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오타 수정 </a:t>
              </a: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(Correction of Typos)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755576" y="2605906"/>
            <a:ext cx="2492557" cy="194576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E6420E-F5CF-F183-B7FB-6CA8722C58FD}"/>
              </a:ext>
            </a:extLst>
          </p:cNvPr>
          <p:cNvSpPr/>
          <p:nvPr/>
        </p:nvSpPr>
        <p:spPr>
          <a:xfrm>
            <a:off x="5292080" y="2605906"/>
            <a:ext cx="2736304" cy="1945764"/>
          </a:xfrm>
          <a:prstGeom prst="rect">
            <a:avLst/>
          </a:prstGeom>
          <a:solidFill>
            <a:srgbClr val="EAF8F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1115616" y="1419622"/>
            <a:ext cx="6768752" cy="7606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오류로 인한 의미 잘못 전달</a:t>
            </a:r>
            <a:endParaRPr kumimoji="0" lang="en-US" altLang="ko-KR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사전을 통해 바르게 고정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1584857" y="3378733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dirty="0"/>
              <a:t>PEN</a:t>
            </a:r>
            <a:endParaRPr lang="ko-KR" altLang="en-US" sz="2800" b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343980-4BD2-394F-3E54-6415C5231D72}"/>
              </a:ext>
            </a:extLst>
          </p:cNvPr>
          <p:cNvSpPr txBox="1"/>
          <p:nvPr/>
        </p:nvSpPr>
        <p:spPr>
          <a:xfrm>
            <a:off x="6235275" y="3378733"/>
            <a:ext cx="848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dirty="0"/>
              <a:t>FAN</a:t>
            </a:r>
            <a:endParaRPr lang="ko-KR" altLang="en-US" sz="2800" b="0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FB8743F-F6B5-4B90-15BD-5724CB9B7F11}"/>
              </a:ext>
            </a:extLst>
          </p:cNvPr>
          <p:cNvSpPr/>
          <p:nvPr/>
        </p:nvSpPr>
        <p:spPr bwMode="auto">
          <a:xfrm>
            <a:off x="3923928" y="3381511"/>
            <a:ext cx="864096" cy="576064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6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395536" y="2155970"/>
            <a:ext cx="3384376" cy="264802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정제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444923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매핑 및 교체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1115616" y="1419622"/>
            <a:ext cx="6768752" cy="7606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속어 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(slang) 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등의 정보 전달 오류</a:t>
            </a: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en-US" altLang="ko-KR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속어 매핑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454674" y="2224910"/>
            <a:ext cx="32372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 err="1"/>
              <a:t>texting_abbreviations</a:t>
            </a:r>
            <a:r>
              <a:rPr lang="en-US" altLang="ko-KR" sz="1000" b="0" dirty="0"/>
              <a:t> = {</a:t>
            </a:r>
          </a:p>
          <a:p>
            <a:r>
              <a:rPr lang="en-US" altLang="ko-KR" sz="1000" b="0" dirty="0"/>
              <a:t>    "</a:t>
            </a:r>
            <a:r>
              <a:rPr lang="en-US" altLang="ko-KR" sz="1000" b="0" dirty="0" err="1"/>
              <a:t>b4</a:t>
            </a:r>
            <a:r>
              <a:rPr lang="en-US" altLang="ko-KR" sz="1000" b="0" dirty="0"/>
              <a:t>": "before",</a:t>
            </a:r>
          </a:p>
          <a:p>
            <a:r>
              <a:rPr lang="en-US" altLang="ko-KR" sz="1000" b="0" dirty="0"/>
              <a:t>    "ttyl": "talk to you later",</a:t>
            </a:r>
          </a:p>
          <a:p>
            <a:r>
              <a:rPr lang="en-US" altLang="ko-KR" sz="1000" b="0" dirty="0"/>
              <a:t>    "lol": "laugh out loud",</a:t>
            </a:r>
          </a:p>
          <a:p>
            <a:r>
              <a:rPr lang="en-US" altLang="ko-KR" sz="1000" b="0" dirty="0"/>
              <a:t>    "brb": "be right back",</a:t>
            </a:r>
          </a:p>
          <a:p>
            <a:r>
              <a:rPr lang="en-US" altLang="ko-KR" sz="1000" b="0" dirty="0"/>
              <a:t>    "omg": "oh my god",</a:t>
            </a:r>
          </a:p>
          <a:p>
            <a:r>
              <a:rPr lang="en-US" altLang="ko-KR" sz="1000" b="0" dirty="0"/>
              <a:t>    "</a:t>
            </a:r>
            <a:r>
              <a:rPr lang="en-US" altLang="ko-KR" sz="1000" b="0" dirty="0" err="1"/>
              <a:t>gr8</a:t>
            </a:r>
            <a:r>
              <a:rPr lang="en-US" altLang="ko-KR" sz="1000" b="0" dirty="0"/>
              <a:t>": "great",</a:t>
            </a:r>
          </a:p>
          <a:p>
            <a:r>
              <a:rPr lang="en-US" altLang="ko-KR" sz="1000" b="0" dirty="0"/>
              <a:t>    "idk": "I don't know"</a:t>
            </a:r>
          </a:p>
          <a:p>
            <a:r>
              <a:rPr lang="en-US" altLang="ko-KR" sz="1000" b="0" dirty="0"/>
              <a:t>}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text = "</a:t>
            </a:r>
            <a:r>
              <a:rPr lang="en-US" altLang="ko-KR" sz="1000" b="0" dirty="0" err="1"/>
              <a:t>b4</a:t>
            </a:r>
            <a:r>
              <a:rPr lang="en-US" altLang="ko-KR" sz="1000" b="0" dirty="0"/>
              <a:t> we go, ttyl! lol"</a:t>
            </a:r>
          </a:p>
          <a:p>
            <a:r>
              <a:rPr lang="en-US" altLang="ko-KR" sz="1000" b="0" dirty="0"/>
              <a:t>for key in </a:t>
            </a:r>
            <a:r>
              <a:rPr lang="en-US" altLang="ko-KR" sz="1000" b="0" dirty="0" err="1"/>
              <a:t>texting_abbreviations.keys</a:t>
            </a:r>
            <a:r>
              <a:rPr lang="en-US" altLang="ko-KR" sz="1000" b="0" dirty="0"/>
              <a:t>():</a:t>
            </a:r>
          </a:p>
          <a:p>
            <a:r>
              <a:rPr lang="en-US" altLang="ko-KR" sz="1000" b="0" dirty="0"/>
              <a:t>    text = </a:t>
            </a:r>
            <a:r>
              <a:rPr lang="en-US" altLang="ko-KR" sz="1000" b="0" dirty="0" err="1"/>
              <a:t>text.replace</a:t>
            </a:r>
            <a:r>
              <a:rPr lang="en-US" altLang="ko-KR" sz="1000" b="0" dirty="0"/>
              <a:t>(key, </a:t>
            </a:r>
            <a:r>
              <a:rPr lang="en-US" altLang="ko-KR" sz="1000" b="0" dirty="0" err="1"/>
              <a:t>texting_abbreviations</a:t>
            </a:r>
            <a:r>
              <a:rPr lang="en-US" altLang="ko-KR" sz="1000" b="0" dirty="0"/>
              <a:t>[key])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print(text)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FB8743F-F6B5-4B90-15BD-5724CB9B7F11}"/>
              </a:ext>
            </a:extLst>
          </p:cNvPr>
          <p:cNvSpPr/>
          <p:nvPr/>
        </p:nvSpPr>
        <p:spPr bwMode="auto">
          <a:xfrm>
            <a:off x="3923928" y="3381511"/>
            <a:ext cx="864096" cy="576064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EFE44-8F20-4714-6998-E4369BD7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155970"/>
            <a:ext cx="3237281" cy="265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4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395536" y="2155970"/>
            <a:ext cx="3384376" cy="264802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정제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398437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dirty="0" err="1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축약어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확장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1115616" y="1419622"/>
            <a:ext cx="6768752" cy="7606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 err="1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축약어</a:t>
            </a:r>
            <a:r>
              <a:rPr kumimoji="0"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(don’t)</a:t>
            </a: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등으로 정보 전달 오류</a:t>
            </a:r>
            <a:endParaRPr kumimoji="0" lang="en-US" altLang="ko-KR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축약어</a:t>
            </a: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확장 </a:t>
            </a:r>
            <a:r>
              <a:rPr kumimoji="0" lang="en-US" altLang="ko-KR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(don’t -&gt; do not)</a:t>
            </a:r>
            <a:endParaRPr kumimoji="0" lang="ko-KR" altLang="en-US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454674" y="2224910"/>
            <a:ext cx="32372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/>
              <a:t>import contractions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text = "I'll be there, don't worry."</a:t>
            </a:r>
          </a:p>
          <a:p>
            <a:r>
              <a:rPr lang="en-US" altLang="ko-KR" sz="1000" b="0" dirty="0" err="1"/>
              <a:t>expanded_text</a:t>
            </a:r>
            <a:r>
              <a:rPr lang="en-US" altLang="ko-KR" sz="1000" b="0" dirty="0"/>
              <a:t> = </a:t>
            </a:r>
            <a:r>
              <a:rPr lang="en-US" altLang="ko-KR" sz="1000" b="0" dirty="0" err="1"/>
              <a:t>contractions.fix</a:t>
            </a:r>
            <a:r>
              <a:rPr lang="en-US" altLang="ko-KR" sz="1000" b="0" dirty="0"/>
              <a:t>(text)</a:t>
            </a:r>
          </a:p>
          <a:p>
            <a:r>
              <a:rPr lang="en-US" altLang="ko-KR" sz="1000" b="0" dirty="0"/>
              <a:t>print(</a:t>
            </a:r>
            <a:r>
              <a:rPr lang="en-US" altLang="ko-KR" sz="1000" b="0" dirty="0" err="1"/>
              <a:t>expanded_text</a:t>
            </a:r>
            <a:r>
              <a:rPr lang="en-US" altLang="ko-KR" sz="1000" b="0" dirty="0"/>
              <a:t>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## Output: I will be there, do not worry.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FB8743F-F6B5-4B90-15BD-5724CB9B7F11}"/>
              </a:ext>
            </a:extLst>
          </p:cNvPr>
          <p:cNvSpPr/>
          <p:nvPr/>
        </p:nvSpPr>
        <p:spPr bwMode="auto">
          <a:xfrm>
            <a:off x="3923928" y="3381511"/>
            <a:ext cx="864096" cy="576064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A85133-DDE3-0F0E-F1E1-8CDA2C82C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09" y="2252104"/>
            <a:ext cx="3830171" cy="249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59782B-B90E-0DA6-4EBF-B3642E9C90D5}"/>
              </a:ext>
            </a:extLst>
          </p:cNvPr>
          <p:cNvSpPr/>
          <p:nvPr/>
        </p:nvSpPr>
        <p:spPr>
          <a:xfrm>
            <a:off x="395536" y="2155970"/>
            <a:ext cx="3384376" cy="264802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latinLnBrk="0">
              <a:buFont typeface="Arial" panose="020B0604020202020204" pitchFamily="34" charset="0"/>
              <a:buChar char="•"/>
            </a:pPr>
            <a:endParaRPr lang="ko-KR" altLang="en-US" sz="1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179513" y="41016"/>
            <a:ext cx="6980962" cy="586518"/>
          </a:xfrm>
          <a:prstGeom prst="rect">
            <a:avLst/>
          </a:prstGeom>
        </p:spPr>
        <p:txBody>
          <a:bodyPr wrap="square" lIns="77925" tIns="38963" rIns="77925" bIns="38963" rtlCol="0" anchor="b">
            <a:spAutoFit/>
          </a:bodyPr>
          <a:lstStyle/>
          <a:p>
            <a:pPr lvl="0" indent="-389626" defTabSz="957263">
              <a:lnSpc>
                <a:spcPct val="150000"/>
              </a:lnSpc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00479E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정제</a:t>
            </a:r>
            <a:endParaRPr kumimoji="1" lang="en-US" altLang="ko-KR" sz="2400" b="1" i="0" u="none" strike="noStrike" kern="1200" cap="none" spc="0" normalizeH="0" baseline="0" noProof="0" dirty="0">
              <a:ln>
                <a:solidFill>
                  <a:srgbClr val="00479E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27D696-285E-F25A-2B82-642CD96322A3}"/>
              </a:ext>
            </a:extLst>
          </p:cNvPr>
          <p:cNvGrpSpPr/>
          <p:nvPr/>
        </p:nvGrpSpPr>
        <p:grpSpPr>
          <a:xfrm>
            <a:off x="456468" y="773720"/>
            <a:ext cx="7397503" cy="490250"/>
            <a:chOff x="456468" y="773720"/>
            <a:chExt cx="7397503" cy="490250"/>
          </a:xfrm>
        </p:grpSpPr>
        <p:pic>
          <p:nvPicPr>
            <p:cNvPr id="12" name="Picture 26" descr="그림2">
              <a:extLst>
                <a:ext uri="{FF2B5EF4-FFF2-40B4-BE49-F238E27FC236}">
                  <a16:creationId xmlns:a16="http://schemas.microsoft.com/office/drawing/2014/main" id="{E341F767-3087-98CA-7F2F-878B81877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56468" y="773720"/>
              <a:ext cx="7397503" cy="4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C7C78B-8E68-B56C-CCAB-54FD438BFD87}"/>
                </a:ext>
              </a:extLst>
            </p:cNvPr>
            <p:cNvSpPr/>
            <p:nvPr/>
          </p:nvSpPr>
          <p:spPr bwMode="auto">
            <a:xfrm>
              <a:off x="641117" y="830314"/>
              <a:ext cx="1993150" cy="351528"/>
            </a:xfrm>
            <a:prstGeom prst="rect">
              <a:avLst/>
            </a:prstGeom>
            <a:noFill/>
          </p:spPr>
          <p:txBody>
            <a:bodyPr wrap="none" lIns="104287" tIns="52144" rIns="104287" bIns="52144">
              <a:spAutoFit/>
            </a:bodyPr>
            <a:lstStyle/>
            <a:p>
              <a:pPr marL="0" marR="0" lvl="0" indent="0" algn="l" defTabSz="10428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5. </a:t>
              </a:r>
              <a:r>
                <a:rPr lang="ko-KR" altLang="en-US" sz="1600" dirty="0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rgbClr val="1F497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불필요한 공백 제거</a:t>
              </a:r>
              <a:endParaRPr kumimoji="1" lang="en-US" altLang="ko-KR" sz="1600" b="1" i="0" u="none" strike="noStrike" kern="120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1F497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텍스트 개체 틀 64">
            <a:extLst>
              <a:ext uri="{FF2B5EF4-FFF2-40B4-BE49-F238E27FC236}">
                <a16:creationId xmlns:a16="http://schemas.microsoft.com/office/drawing/2014/main" id="{E29441C8-B256-1577-6678-576A9B3A68C3}"/>
              </a:ext>
            </a:extLst>
          </p:cNvPr>
          <p:cNvSpPr txBox="1">
            <a:spLocks/>
          </p:cNvSpPr>
          <p:nvPr/>
        </p:nvSpPr>
        <p:spPr>
          <a:xfrm>
            <a:off x="1115616" y="1419622"/>
            <a:ext cx="6768752" cy="7606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12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23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34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46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57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69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80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91" indent="0" algn="l" defTabSz="914423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불필요한 공백으로 해석 오류</a:t>
            </a:r>
            <a:endParaRPr kumimoji="0" lang="en-US" altLang="ko-KR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공백제거 처리 로직 적용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7E596-E367-9FA5-BC70-A8882D0BCAC1}"/>
              </a:ext>
            </a:extLst>
          </p:cNvPr>
          <p:cNvSpPr txBox="1"/>
          <p:nvPr/>
        </p:nvSpPr>
        <p:spPr>
          <a:xfrm>
            <a:off x="454674" y="2224910"/>
            <a:ext cx="32372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dirty="0"/>
              <a:t>text = "   Too    many   spaces   "</a:t>
            </a:r>
          </a:p>
          <a:p>
            <a:r>
              <a:rPr lang="en-US" altLang="ko-KR" sz="1000" b="0" dirty="0" err="1"/>
              <a:t>normalized_text</a:t>
            </a:r>
            <a:r>
              <a:rPr lang="en-US" altLang="ko-KR" sz="1000" b="0" dirty="0"/>
              <a:t> = ' '.join(</a:t>
            </a:r>
            <a:r>
              <a:rPr lang="en-US" altLang="ko-KR" sz="1000" b="0" dirty="0" err="1"/>
              <a:t>text.split</a:t>
            </a:r>
            <a:r>
              <a:rPr lang="en-US" altLang="ko-KR" sz="1000" b="0" dirty="0"/>
              <a:t>())</a:t>
            </a:r>
          </a:p>
          <a:p>
            <a:r>
              <a:rPr lang="en-US" altLang="ko-KR" sz="1000" b="0" dirty="0"/>
              <a:t>print(</a:t>
            </a:r>
            <a:r>
              <a:rPr lang="en-US" altLang="ko-KR" sz="1000" b="0" dirty="0" err="1"/>
              <a:t>normalized_text</a:t>
            </a:r>
            <a:r>
              <a:rPr lang="en-US" altLang="ko-KR" sz="1000" b="0" dirty="0"/>
              <a:t>)</a:t>
            </a:r>
          </a:p>
          <a:p>
            <a:endParaRPr lang="en-US" altLang="ko-KR" sz="1000" b="0" dirty="0"/>
          </a:p>
          <a:p>
            <a:r>
              <a:rPr lang="en-US" altLang="ko-KR" sz="1000" b="0" dirty="0"/>
              <a:t>## Output: Too many spaces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FB8743F-F6B5-4B90-15BD-5724CB9B7F11}"/>
              </a:ext>
            </a:extLst>
          </p:cNvPr>
          <p:cNvSpPr/>
          <p:nvPr/>
        </p:nvSpPr>
        <p:spPr bwMode="auto">
          <a:xfrm>
            <a:off x="3923928" y="3381511"/>
            <a:ext cx="864096" cy="576064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28600" marR="0" indent="-22860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ko-KR" altLang="en-US" sz="1000" b="0" i="0" u="none" strike="noStrike" cap="none" normalizeH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돋움" pitchFamily="50" charset="-127"/>
              <a:ea typeface="돋움" pitchFamily="50" charset="-127"/>
              <a:cs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3E53DC-772D-AD91-665B-1FEB5C05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162" y="2521268"/>
            <a:ext cx="3388164" cy="189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8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Samsung SDS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Samsung SDS ">
      <a:majorFont>
        <a:latin typeface="HY견고딕"/>
        <a:ea typeface="HY견고딕"/>
        <a:cs typeface="HY견고딕"/>
      </a:majorFont>
      <a:minorFont>
        <a:latin typeface="HY견고딕"/>
        <a:ea typeface="HY견고딕"/>
        <a:cs typeface="HY견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228600" marR="0" indent="-22860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tabLst/>
          <a:defRPr kumimoji="1" sz="1000" b="0" i="0" u="none" strike="noStrike" cap="none" normalizeH="0" dirty="0" smtClean="0">
            <a:ln>
              <a:noFill/>
            </a:ln>
            <a:solidFill>
              <a:schemeClr val="tx1">
                <a:lumMod val="75000"/>
              </a:schemeClr>
            </a:solidFill>
            <a:effectLst/>
            <a:latin typeface="돋움" pitchFamily="50" charset="-127"/>
            <a:ea typeface="돋움" pitchFamily="50" charset="-127"/>
            <a:cs typeface="HY견고딕" pitchFamily="18" charset="-127"/>
          </a:defRPr>
        </a:defPPr>
      </a:lstStyle>
    </a:spDef>
    <a:lnDef>
      <a:spPr bwMode="auto">
        <a:noFill/>
        <a:ln w="15875" cap="flat" cmpd="sng" algn="ctr">
          <a:solidFill>
            <a:schemeClr val="bg2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b="0" dirty="0" smtClean="0">
            <a:latin typeface="돋움" pitchFamily="50" charset="-127"/>
            <a:ea typeface="돋움" pitchFamily="50" charset="-127"/>
          </a:defRPr>
        </a:defPPr>
      </a:lstStyle>
    </a:tx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89797</TotalTime>
  <Words>4642</Words>
  <Application>Microsoft Office PowerPoint</Application>
  <PresentationFormat>화면 슬라이드 쇼(16:9)</PresentationFormat>
  <Paragraphs>643</Paragraphs>
  <Slides>56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56</vt:i4>
      </vt:variant>
    </vt:vector>
  </HeadingPairs>
  <TitlesOfParts>
    <vt:vector size="68" baseType="lpstr">
      <vt:lpstr>HY견고딕</vt:lpstr>
      <vt:lpstr>Abadi</vt:lpstr>
      <vt:lpstr>나눔바른고딕</vt:lpstr>
      <vt:lpstr>굴림</vt:lpstr>
      <vt:lpstr>Wingdings</vt:lpstr>
      <vt:lpstr>맑은 고딕</vt:lpstr>
      <vt:lpstr>HY헤드라인M</vt:lpstr>
      <vt:lpstr>Arial</vt:lpstr>
      <vt:lpstr>Times New Roman</vt:lpstr>
      <vt:lpstr>돋움</vt:lpstr>
      <vt:lpstr>2_Samsung SDS </vt:lpstr>
      <vt:lpstr>3_Samsung SDS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SDS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프레젠테이션</dc:creator>
  <cp:lastModifiedBy>김효관</cp:lastModifiedBy>
  <cp:revision>10164</cp:revision>
  <cp:lastPrinted>2019-11-28T01:57:21Z</cp:lastPrinted>
  <dcterms:created xsi:type="dcterms:W3CDTF">2008-04-23T04:36:31Z</dcterms:created>
  <dcterms:modified xsi:type="dcterms:W3CDTF">2024-03-03T13:43:42Z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D:\Samsung Virtual Data Tool-Sender\SSA-AJP 6차 현장적용과제계획서_김효관_함장호.pptx</vt:lpwstr>
  </property>
</Properties>
</file>